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64" r:id="rId3"/>
    <p:sldId id="279" r:id="rId4"/>
    <p:sldId id="277" r:id="rId5"/>
    <p:sldId id="265" r:id="rId6"/>
    <p:sldId id="266" r:id="rId7"/>
    <p:sldId id="276" r:id="rId8"/>
    <p:sldId id="274" r:id="rId9"/>
    <p:sldId id="267" r:id="rId10"/>
    <p:sldId id="275" r:id="rId11"/>
    <p:sldId id="269" r:id="rId12"/>
    <p:sldId id="271" r:id="rId13"/>
    <p:sldId id="272" r:id="rId14"/>
    <p:sldId id="278" r:id="rId15"/>
    <p:sldId id="263" r:id="rId16"/>
    <p:sldId id="280"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DB0"/>
    <a:srgbClr val="FF6670"/>
    <a:srgbClr val="F29798"/>
    <a:srgbClr val="FF7D00"/>
    <a:srgbClr val="EBC488"/>
    <a:srgbClr val="F1C274"/>
    <a:srgbClr val="EDD57D"/>
    <a:srgbClr val="1454F9"/>
    <a:srgbClr val="6B68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p:restoredTop sz="94725"/>
  </p:normalViewPr>
  <p:slideViewPr>
    <p:cSldViewPr snapToGrid="0">
      <p:cViewPr>
        <p:scale>
          <a:sx n="128" d="100"/>
          <a:sy n="128" d="100"/>
        </p:scale>
        <p:origin x="44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64F9A-65FE-6042-BB42-CABB0CDA4CA0}"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E7C41-4BE5-FB44-AEE4-5954331D3710}" type="slidenum">
              <a:rPr lang="en-US" smtClean="0"/>
              <a:t>‹#›</a:t>
            </a:fld>
            <a:endParaRPr lang="en-US"/>
          </a:p>
        </p:txBody>
      </p:sp>
    </p:spTree>
    <p:extLst>
      <p:ext uri="{BB962C8B-B14F-4D97-AF65-F5344CB8AC3E}">
        <p14:creationId xmlns:p14="http://schemas.microsoft.com/office/powerpoint/2010/main" val="3202582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Natural disasters have had profound impacts on human societies, economies, and the</a:t>
            </a:r>
            <a:br>
              <a:rPr lang="en-CA" dirty="0"/>
            </a:br>
            <a:r>
              <a:rPr lang="en-CA" b="0" i="0" dirty="0">
                <a:effectLst/>
                <a:latin typeface="Arial" panose="020B0604020202020204" pitchFamily="34" charset="0"/>
              </a:rPr>
              <a:t>environment throughout history. The “ALL NATURAL DISASTERS 1970-2021 / EOSDIS”</a:t>
            </a:r>
            <a:br>
              <a:rPr lang="en-CA" dirty="0"/>
            </a:br>
            <a:r>
              <a:rPr lang="en-CA" b="0" i="0" dirty="0">
                <a:effectLst/>
                <a:latin typeface="Arial" panose="020B0604020202020204" pitchFamily="34" charset="0"/>
              </a:rPr>
              <a:t>dataset provides a comprehensive overview of these events, encompassing a wide range</a:t>
            </a:r>
            <a:br>
              <a:rPr lang="en-CA" dirty="0"/>
            </a:br>
            <a:r>
              <a:rPr lang="en-CA" b="0" i="0" dirty="0">
                <a:effectLst/>
                <a:latin typeface="Arial" panose="020B0604020202020204" pitchFamily="34" charset="0"/>
              </a:rPr>
              <a:t>of disasters, including earthquakes, floods, hurricanes, and wildfires. This project aims to</a:t>
            </a:r>
            <a:br>
              <a:rPr lang="en-CA" dirty="0"/>
            </a:br>
            <a:r>
              <a:rPr lang="en-CA" b="0" i="0" dirty="0">
                <a:effectLst/>
                <a:latin typeface="Arial" panose="020B0604020202020204" pitchFamily="34" charset="0"/>
              </a:rPr>
              <a:t>explore the historical data on natural disasters to uncover trends, patterns, and</a:t>
            </a:r>
            <a:br>
              <a:rPr lang="en-CA" dirty="0"/>
            </a:br>
            <a:r>
              <a:rPr lang="en-CA" b="0" i="0" dirty="0">
                <a:effectLst/>
                <a:latin typeface="Arial" panose="020B0604020202020204" pitchFamily="34" charset="0"/>
              </a:rPr>
              <a:t>correlations that can inform preparedness and mitigation strategies.</a:t>
            </a:r>
            <a:endParaRPr lang="en-US" dirty="0"/>
          </a:p>
          <a:p>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2</a:t>
            </a:fld>
            <a:endParaRPr lang="en-US"/>
          </a:p>
        </p:txBody>
      </p:sp>
    </p:spTree>
    <p:extLst>
      <p:ext uri="{BB962C8B-B14F-4D97-AF65-F5344CB8AC3E}">
        <p14:creationId xmlns:p14="http://schemas.microsoft.com/office/powerpoint/2010/main" val="219671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 is most frequent disaster</a:t>
            </a:r>
          </a:p>
        </p:txBody>
      </p:sp>
      <p:sp>
        <p:nvSpPr>
          <p:cNvPr id="4" name="Slide Number Placeholder 3"/>
          <p:cNvSpPr>
            <a:spLocks noGrp="1"/>
          </p:cNvSpPr>
          <p:nvPr>
            <p:ph type="sldNum" sz="quarter" idx="5"/>
          </p:nvPr>
        </p:nvSpPr>
        <p:spPr/>
        <p:txBody>
          <a:bodyPr/>
          <a:lstStyle/>
          <a:p>
            <a:fld id="{FB3E7C41-4BE5-FB44-AEE4-5954331D3710}" type="slidenum">
              <a:rPr lang="en-US" smtClean="0"/>
              <a:t>4</a:t>
            </a:fld>
            <a:endParaRPr lang="en-US"/>
          </a:p>
        </p:txBody>
      </p:sp>
    </p:spTree>
    <p:extLst>
      <p:ext uri="{BB962C8B-B14F-4D97-AF65-F5344CB8AC3E}">
        <p14:creationId xmlns:p14="http://schemas.microsoft.com/office/powerpoint/2010/main" val="269039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Are there specific decades or years with significantly higher numbers of </a:t>
            </a:r>
            <a:r>
              <a:rPr lang="en-CA" b="0" i="0" dirty="0" err="1">
                <a:effectLst/>
                <a:latin typeface="Arial" panose="020B0604020202020204" pitchFamily="34" charset="0"/>
              </a:rPr>
              <a:t>disasters?</a:t>
            </a:r>
            <a:r>
              <a:rPr lang="en-CA" b="0" i="0" u="none" strike="noStrike" dirty="0" err="1">
                <a:solidFill>
                  <a:srgbClr val="000000"/>
                </a:solidFill>
                <a:effectLst/>
                <a:latin typeface="-webkit-standard"/>
              </a:rPr>
              <a:t>In</a:t>
            </a:r>
            <a:r>
              <a:rPr lang="en-CA" b="0" i="0" u="none" strike="noStrike" dirty="0">
                <a:solidFill>
                  <a:srgbClr val="000000"/>
                </a:solidFill>
                <a:effectLst/>
                <a:latin typeface="-webkit-standard"/>
              </a:rPr>
              <a:t> 2002, the highest number of disasters occurred.</a:t>
            </a:r>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5</a:t>
            </a:fld>
            <a:endParaRPr lang="en-US"/>
          </a:p>
        </p:txBody>
      </p:sp>
    </p:spTree>
    <p:extLst>
      <p:ext uri="{BB962C8B-B14F-4D97-AF65-F5344CB8AC3E}">
        <p14:creationId xmlns:p14="http://schemas.microsoft.com/office/powerpoint/2010/main" val="354974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9</a:t>
            </a:fld>
            <a:endParaRPr lang="en-US"/>
          </a:p>
        </p:txBody>
      </p:sp>
    </p:spTree>
    <p:extLst>
      <p:ext uri="{BB962C8B-B14F-4D97-AF65-F5344CB8AC3E}">
        <p14:creationId xmlns:p14="http://schemas.microsoft.com/office/powerpoint/2010/main" val="25606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0C57A60D-24A9-294E-86FE-57D5F9167E1E}" type="datetime1">
              <a:rPr lang="en-CA" smtClean="0"/>
              <a:t>2024-08-08</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423652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A146FCA7-D4B7-1341-92A7-77CAD1C5E953}" type="datetime1">
              <a:rPr lang="en-CA" smtClean="0"/>
              <a:t>2024-08-08</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282098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94D097A-65B2-E54A-8E17-AA0096C519AC}" type="datetime1">
              <a:rPr lang="en-CA" smtClean="0"/>
              <a:t>2024-08-08</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2971553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85D2-C152-9473-FF8C-86F203368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F0F46-DCED-4A16-BA7A-5CE80579CF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119D01-6FF8-DB3C-E5F0-10D751A9491F}"/>
              </a:ext>
            </a:extLst>
          </p:cNvPr>
          <p:cNvSpPr>
            <a:spLocks noGrp="1"/>
          </p:cNvSpPr>
          <p:nvPr>
            <p:ph type="dt" sz="half" idx="10"/>
          </p:nvPr>
        </p:nvSpPr>
        <p:spPr/>
        <p:txBody>
          <a:bodyPr/>
          <a:lstStyle/>
          <a:p>
            <a:fld id="{AEF5FE1E-4B0F-5E4A-A195-08BC107037C4}" type="datetime1">
              <a:rPr lang="en-CA" smtClean="0"/>
              <a:t>2024-08-08</a:t>
            </a:fld>
            <a:endParaRPr lang="en-US" dirty="0"/>
          </a:p>
        </p:txBody>
      </p:sp>
      <p:sp>
        <p:nvSpPr>
          <p:cNvPr id="5" name="Footer Placeholder 4">
            <a:extLst>
              <a:ext uri="{FF2B5EF4-FFF2-40B4-BE49-F238E27FC236}">
                <a16:creationId xmlns:a16="http://schemas.microsoft.com/office/drawing/2014/main" id="{FEDCE25F-2014-4133-8297-1ABF6370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71548-92E7-8845-9904-3CE9C785EAB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497616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3CD0-C6AE-FC8A-11AA-B9CD20117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CDB1D5-6FAD-2DE3-BC97-3C3403292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CEC57-74D7-8A5B-7633-4E4E9D36C9DE}"/>
              </a:ext>
            </a:extLst>
          </p:cNvPr>
          <p:cNvSpPr>
            <a:spLocks noGrp="1"/>
          </p:cNvSpPr>
          <p:nvPr>
            <p:ph type="dt" sz="half" idx="10"/>
          </p:nvPr>
        </p:nvSpPr>
        <p:spPr/>
        <p:txBody>
          <a:bodyPr/>
          <a:lstStyle/>
          <a:p>
            <a:fld id="{378AA80D-CCE1-9C4F-8C1F-08A25EE6A951}" type="datetime1">
              <a:rPr lang="en-CA" smtClean="0"/>
              <a:t>2024-08-08</a:t>
            </a:fld>
            <a:endParaRPr lang="en-US"/>
          </a:p>
        </p:txBody>
      </p:sp>
      <p:sp>
        <p:nvSpPr>
          <p:cNvPr id="5" name="Footer Placeholder 4">
            <a:extLst>
              <a:ext uri="{FF2B5EF4-FFF2-40B4-BE49-F238E27FC236}">
                <a16:creationId xmlns:a16="http://schemas.microsoft.com/office/drawing/2014/main" id="{911A9D47-18AC-CCB1-586A-3678E5D03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F34CA-2813-B864-F7D4-8DFE801E885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618743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1222-DAA0-3F07-2F46-AAAE21FB6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CB665B-3348-4E91-4841-7F6D51FA3C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7E419-C22B-F789-630E-C1F16EBE93B3}"/>
              </a:ext>
            </a:extLst>
          </p:cNvPr>
          <p:cNvSpPr>
            <a:spLocks noGrp="1"/>
          </p:cNvSpPr>
          <p:nvPr>
            <p:ph type="dt" sz="half" idx="10"/>
          </p:nvPr>
        </p:nvSpPr>
        <p:spPr/>
        <p:txBody>
          <a:bodyPr/>
          <a:lstStyle/>
          <a:p>
            <a:fld id="{6306C7E2-E436-984D-90CE-1713EDA55891}" type="datetime1">
              <a:rPr lang="en-CA" smtClean="0"/>
              <a:t>2024-08-08</a:t>
            </a:fld>
            <a:endParaRPr lang="en-US"/>
          </a:p>
        </p:txBody>
      </p:sp>
      <p:sp>
        <p:nvSpPr>
          <p:cNvPr id="5" name="Footer Placeholder 4">
            <a:extLst>
              <a:ext uri="{FF2B5EF4-FFF2-40B4-BE49-F238E27FC236}">
                <a16:creationId xmlns:a16="http://schemas.microsoft.com/office/drawing/2014/main" id="{E377F694-D111-31CA-D24E-04CBB49A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7F2F8-A65B-7105-4E19-C197CD90685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622811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750E-9DEC-DFDC-1B44-2497AE373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C8CF2-1D5E-5A7A-3BD5-38FC186E05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2D3326-7303-95C3-C6FB-3D487059D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202F6-CD4E-BACA-9C9C-6ABA6453BFE9}"/>
              </a:ext>
            </a:extLst>
          </p:cNvPr>
          <p:cNvSpPr>
            <a:spLocks noGrp="1"/>
          </p:cNvSpPr>
          <p:nvPr>
            <p:ph type="dt" sz="half" idx="10"/>
          </p:nvPr>
        </p:nvSpPr>
        <p:spPr/>
        <p:txBody>
          <a:bodyPr/>
          <a:lstStyle/>
          <a:p>
            <a:fld id="{8BE80EC4-15B7-2C40-9DC3-204BCCCAB2F0}" type="datetime1">
              <a:rPr lang="en-CA" smtClean="0"/>
              <a:t>2024-08-08</a:t>
            </a:fld>
            <a:endParaRPr lang="en-US"/>
          </a:p>
        </p:txBody>
      </p:sp>
      <p:sp>
        <p:nvSpPr>
          <p:cNvPr id="6" name="Footer Placeholder 5">
            <a:extLst>
              <a:ext uri="{FF2B5EF4-FFF2-40B4-BE49-F238E27FC236}">
                <a16:creationId xmlns:a16="http://schemas.microsoft.com/office/drawing/2014/main" id="{714568B0-B3ED-0CFA-A2A7-39529DA86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121D5-29A3-2E19-8F5E-0F6E8C5BA27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53545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8F9C-B1F9-17AC-4A1D-61EF65D71F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BA0D54-7207-B2D8-1E77-7D759E7D7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DD1A0-B041-B42A-B2F6-CA143133A2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459C56-AE0C-B777-793E-D8E8A9B9F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A5F0C-A9DA-25E4-9B9A-14D272B52E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56F95-79F0-0B81-07D6-2D00B46FA25C}"/>
              </a:ext>
            </a:extLst>
          </p:cNvPr>
          <p:cNvSpPr>
            <a:spLocks noGrp="1"/>
          </p:cNvSpPr>
          <p:nvPr>
            <p:ph type="dt" sz="half" idx="10"/>
          </p:nvPr>
        </p:nvSpPr>
        <p:spPr/>
        <p:txBody>
          <a:bodyPr/>
          <a:lstStyle/>
          <a:p>
            <a:fld id="{E48EF413-0941-5C43-814E-FFA75EBDE7D4}" type="datetime1">
              <a:rPr lang="en-CA" smtClean="0"/>
              <a:t>2024-08-08</a:t>
            </a:fld>
            <a:endParaRPr lang="en-US"/>
          </a:p>
        </p:txBody>
      </p:sp>
      <p:sp>
        <p:nvSpPr>
          <p:cNvPr id="8" name="Footer Placeholder 7">
            <a:extLst>
              <a:ext uri="{FF2B5EF4-FFF2-40B4-BE49-F238E27FC236}">
                <a16:creationId xmlns:a16="http://schemas.microsoft.com/office/drawing/2014/main" id="{8802E691-5881-C61D-7376-70F095BFD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3D23-A4E8-AF54-086F-6B6B9F69C88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225565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E92E-2634-75CE-4E86-65B452321E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155B2C-3732-38F6-7D35-ACE3AA6E7A5F}"/>
              </a:ext>
            </a:extLst>
          </p:cNvPr>
          <p:cNvSpPr>
            <a:spLocks noGrp="1"/>
          </p:cNvSpPr>
          <p:nvPr>
            <p:ph type="dt" sz="half" idx="10"/>
          </p:nvPr>
        </p:nvSpPr>
        <p:spPr/>
        <p:txBody>
          <a:bodyPr/>
          <a:lstStyle/>
          <a:p>
            <a:fld id="{41897707-994A-AB49-B780-102E7C8C2355}" type="datetime1">
              <a:rPr lang="en-CA" smtClean="0"/>
              <a:t>2024-08-08</a:t>
            </a:fld>
            <a:endParaRPr lang="en-US"/>
          </a:p>
        </p:txBody>
      </p:sp>
      <p:sp>
        <p:nvSpPr>
          <p:cNvPr id="4" name="Footer Placeholder 3">
            <a:extLst>
              <a:ext uri="{FF2B5EF4-FFF2-40B4-BE49-F238E27FC236}">
                <a16:creationId xmlns:a16="http://schemas.microsoft.com/office/drawing/2014/main" id="{BF443AE2-7DEA-90DD-5C89-00D8CAD18B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443006-339A-ACD7-545B-10144FFA83E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46074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1353E-CC82-D954-33CE-39FE0B64D283}"/>
              </a:ext>
            </a:extLst>
          </p:cNvPr>
          <p:cNvSpPr>
            <a:spLocks noGrp="1"/>
          </p:cNvSpPr>
          <p:nvPr>
            <p:ph type="dt" sz="half" idx="10"/>
          </p:nvPr>
        </p:nvSpPr>
        <p:spPr/>
        <p:txBody>
          <a:bodyPr/>
          <a:lstStyle/>
          <a:p>
            <a:fld id="{E11E9E15-ED31-344F-8E75-DACE593ABFA1}" type="datetime1">
              <a:rPr lang="en-CA" smtClean="0"/>
              <a:t>2024-08-08</a:t>
            </a:fld>
            <a:endParaRPr lang="en-US"/>
          </a:p>
        </p:txBody>
      </p:sp>
      <p:sp>
        <p:nvSpPr>
          <p:cNvPr id="3" name="Footer Placeholder 2">
            <a:extLst>
              <a:ext uri="{FF2B5EF4-FFF2-40B4-BE49-F238E27FC236}">
                <a16:creationId xmlns:a16="http://schemas.microsoft.com/office/drawing/2014/main" id="{FB59E637-A251-85FE-DFB7-953932841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3DD920-E3E2-648D-D5D5-D1BD9FD0FF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627369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9AB7-E06E-C894-A85B-2EAF2AC4EF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4582C6-A650-50F4-FFB6-F62CB65BB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612D9B-148D-14E6-7B05-7FC02EAB6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14F80-E6C0-6D71-E94A-2A0DA59ABF0A}"/>
              </a:ext>
            </a:extLst>
          </p:cNvPr>
          <p:cNvSpPr>
            <a:spLocks noGrp="1"/>
          </p:cNvSpPr>
          <p:nvPr>
            <p:ph type="dt" sz="half" idx="10"/>
          </p:nvPr>
        </p:nvSpPr>
        <p:spPr/>
        <p:txBody>
          <a:bodyPr/>
          <a:lstStyle/>
          <a:p>
            <a:fld id="{24E3477F-2B5E-4845-967C-CA14BD4492F7}" type="datetime1">
              <a:rPr lang="en-CA" smtClean="0"/>
              <a:t>2024-08-08</a:t>
            </a:fld>
            <a:endParaRPr lang="en-US"/>
          </a:p>
        </p:txBody>
      </p:sp>
      <p:sp>
        <p:nvSpPr>
          <p:cNvPr id="6" name="Footer Placeholder 5">
            <a:extLst>
              <a:ext uri="{FF2B5EF4-FFF2-40B4-BE49-F238E27FC236}">
                <a16:creationId xmlns:a16="http://schemas.microsoft.com/office/drawing/2014/main" id="{B2903181-CC3B-FC45-0FC6-FBDE646BB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8E7F2-38EA-92D7-A7A7-72F6EF34DC6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462468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0981AEFD-F45F-3144-9149-A393B83C31F0}" type="datetime1">
              <a:rPr lang="en-CA" smtClean="0"/>
              <a:t>2024-08-08</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82242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8771-4B0D-FC1A-7A21-90C1C9A33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69694-F662-71DC-7AD3-0DCCB4EA6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72209A-A653-BF88-2110-F9D5F7C91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0B2B56-C47A-1404-4C59-FE589B5DE489}"/>
              </a:ext>
            </a:extLst>
          </p:cNvPr>
          <p:cNvSpPr>
            <a:spLocks noGrp="1"/>
          </p:cNvSpPr>
          <p:nvPr>
            <p:ph type="dt" sz="half" idx="10"/>
          </p:nvPr>
        </p:nvSpPr>
        <p:spPr/>
        <p:txBody>
          <a:bodyPr/>
          <a:lstStyle/>
          <a:p>
            <a:fld id="{2ADA18EB-CA91-3D45-A45C-4E0AB3A255AD}" type="datetime1">
              <a:rPr lang="en-CA" smtClean="0"/>
              <a:t>2024-08-08</a:t>
            </a:fld>
            <a:endParaRPr lang="en-US"/>
          </a:p>
        </p:txBody>
      </p:sp>
      <p:sp>
        <p:nvSpPr>
          <p:cNvPr id="6" name="Footer Placeholder 5">
            <a:extLst>
              <a:ext uri="{FF2B5EF4-FFF2-40B4-BE49-F238E27FC236}">
                <a16:creationId xmlns:a16="http://schemas.microsoft.com/office/drawing/2014/main" id="{BB1867C9-7E86-6C81-C2E3-5227FC650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3EC67-53A5-28C8-6680-48380C917592}"/>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9342473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5EA7-933A-9583-3F44-54E611B8EA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FCCA14-6FAD-E1E1-D741-D960BCCAD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13C39-ABED-307E-412E-6117466BDB19}"/>
              </a:ext>
            </a:extLst>
          </p:cNvPr>
          <p:cNvSpPr>
            <a:spLocks noGrp="1"/>
          </p:cNvSpPr>
          <p:nvPr>
            <p:ph type="dt" sz="half" idx="10"/>
          </p:nvPr>
        </p:nvSpPr>
        <p:spPr/>
        <p:txBody>
          <a:bodyPr/>
          <a:lstStyle/>
          <a:p>
            <a:fld id="{48D9C1E7-4D70-5C47-BE9E-5C5A09C01BAE}" type="datetime1">
              <a:rPr lang="en-CA" smtClean="0"/>
              <a:t>2024-08-08</a:t>
            </a:fld>
            <a:endParaRPr lang="en-US"/>
          </a:p>
        </p:txBody>
      </p:sp>
      <p:sp>
        <p:nvSpPr>
          <p:cNvPr id="5" name="Footer Placeholder 4">
            <a:extLst>
              <a:ext uri="{FF2B5EF4-FFF2-40B4-BE49-F238E27FC236}">
                <a16:creationId xmlns:a16="http://schemas.microsoft.com/office/drawing/2014/main" id="{470A100D-5F30-574E-81FF-F915F422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EB399-EB35-74D6-23E1-EE269004DB7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46372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8697E-EC70-EFAD-8483-81938D1CF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DA65DD-A358-33CF-2C8C-DFCC9D8A1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D24A8-B74C-6A0C-733E-950F2E79E40F}"/>
              </a:ext>
            </a:extLst>
          </p:cNvPr>
          <p:cNvSpPr>
            <a:spLocks noGrp="1"/>
          </p:cNvSpPr>
          <p:nvPr>
            <p:ph type="dt" sz="half" idx="10"/>
          </p:nvPr>
        </p:nvSpPr>
        <p:spPr/>
        <p:txBody>
          <a:bodyPr/>
          <a:lstStyle/>
          <a:p>
            <a:fld id="{C76BA729-4F50-8045-AB1B-832C15681068}" type="datetime1">
              <a:rPr lang="en-CA" smtClean="0"/>
              <a:t>2024-08-08</a:t>
            </a:fld>
            <a:endParaRPr lang="en-US"/>
          </a:p>
        </p:txBody>
      </p:sp>
      <p:sp>
        <p:nvSpPr>
          <p:cNvPr id="5" name="Footer Placeholder 4">
            <a:extLst>
              <a:ext uri="{FF2B5EF4-FFF2-40B4-BE49-F238E27FC236}">
                <a16:creationId xmlns:a16="http://schemas.microsoft.com/office/drawing/2014/main" id="{DCB1A111-41E3-01C2-37F4-35A9D4A79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DE89D-3BA2-4D09-3BC5-667894DB12E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384545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5681C952-F57D-6E49-9DEE-A10F85BE63AF}" type="datetime1">
              <a:rPr lang="en-CA" smtClean="0"/>
              <a:t>2024-08-08</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08805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E07552AB-09DD-C143-AC86-1AEA16B27907}" type="datetime1">
              <a:rPr lang="en-CA" smtClean="0"/>
              <a:t>2024-08-08</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245601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57F5C23-9EE7-3C44-A9B9-D0943B00AB43}" type="datetime1">
              <a:rPr lang="en-CA" smtClean="0"/>
              <a:t>2024-08-08</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85723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FEDA7544-5888-2141-B18A-D1AC678617A0}" type="datetime1">
              <a:rPr lang="en-CA" smtClean="0"/>
              <a:t>2024-08-08</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1483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3A297617-8C9B-644E-9C9E-F91B5BA3D352}" type="datetime1">
              <a:rPr lang="en-CA" smtClean="0"/>
              <a:t>2024-08-08</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106917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535BF445-677C-EF4C-A665-9719BDB41457}" type="datetime1">
              <a:rPr lang="en-CA" smtClean="0"/>
              <a:t>2024-08-08</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54438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A877F971-1A6B-C74D-BCAF-FC5F83DCAD9E}" type="datetime1">
              <a:rPr lang="en-CA" smtClean="0"/>
              <a:t>2024-08-08</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1973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9FD9F9D-0FB3-974E-AD10-2F7954BD4320}" type="datetime1">
              <a:rPr lang="en-CA" smtClean="0"/>
              <a:t>2024-08-08</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021527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hf hdr="0" ftr="0" dt="0"/>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7105D-276D-1A2C-988B-4B63983669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0452D1-618E-267B-C3D3-1FFD7AA5AA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D6637-CF61-87D8-A8FC-2EE1F48BF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885FAB-A984-CE44-A38A-243240D00158}" type="datetime1">
              <a:rPr lang="en-CA" smtClean="0"/>
              <a:t>2024-08-08</a:t>
            </a:fld>
            <a:endParaRPr lang="en-US" dirty="0"/>
          </a:p>
        </p:txBody>
      </p:sp>
      <p:sp>
        <p:nvSpPr>
          <p:cNvPr id="5" name="Footer Placeholder 4">
            <a:extLst>
              <a:ext uri="{FF2B5EF4-FFF2-40B4-BE49-F238E27FC236}">
                <a16:creationId xmlns:a16="http://schemas.microsoft.com/office/drawing/2014/main" id="{75F34AD4-1DDA-95AC-8E59-AA4641286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4399850-C59C-871C-1E4B-F0E6A6037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1008822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file:///Users/sarajolaee/Downloads/worldplot_disaste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D9A0-7373-A6C7-8DA0-181C3F191251}"/>
              </a:ext>
            </a:extLst>
          </p:cNvPr>
          <p:cNvSpPr>
            <a:spLocks noGrp="1"/>
          </p:cNvSpPr>
          <p:nvPr>
            <p:ph type="title"/>
          </p:nvPr>
        </p:nvSpPr>
        <p:spPr/>
        <p:txBody>
          <a:bodyPr>
            <a:normAutofit/>
          </a:bodyPr>
          <a:lstStyle/>
          <a:p>
            <a:r>
              <a:rPr lang="en-CA" sz="4800" b="0" i="0" dirty="0">
                <a:solidFill>
                  <a:srgbClr val="0070C0"/>
                </a:solidFill>
                <a:effectLst/>
              </a:rPr>
              <a:t>ALL DISASTERS 1970-2021</a:t>
            </a:r>
            <a:endParaRPr lang="en-US" sz="4800" dirty="0">
              <a:solidFill>
                <a:srgbClr val="0070C0"/>
              </a:solidFill>
            </a:endParaRPr>
          </a:p>
        </p:txBody>
      </p:sp>
      <p:pic>
        <p:nvPicPr>
          <p:cNvPr id="4" name="Content Placeholder 4" descr="A close-up of a logo&#10;&#10;Description automatically generated">
            <a:extLst>
              <a:ext uri="{FF2B5EF4-FFF2-40B4-BE49-F238E27FC236}">
                <a16:creationId xmlns:a16="http://schemas.microsoft.com/office/drawing/2014/main" id="{BD1358EA-C10E-FBCE-2984-7BE9191F023E}"/>
              </a:ext>
            </a:extLst>
          </p:cNvPr>
          <p:cNvPicPr>
            <a:picLocks noChangeAspect="1"/>
          </p:cNvPicPr>
          <p:nvPr/>
        </p:nvPicPr>
        <p:blipFill>
          <a:blip r:embed="rId2"/>
          <a:stretch>
            <a:fillRect/>
          </a:stretch>
        </p:blipFill>
        <p:spPr>
          <a:xfrm>
            <a:off x="6096000" y="365125"/>
            <a:ext cx="5257800" cy="1016000"/>
          </a:xfrm>
          <a:prstGeom prst="rect">
            <a:avLst/>
          </a:prstGeom>
        </p:spPr>
      </p:pic>
      <p:pic>
        <p:nvPicPr>
          <p:cNvPr id="5" name="Content Placeholder 4" descr="A collage of different images of nature&#10;&#10;Description automatically generated">
            <a:extLst>
              <a:ext uri="{FF2B5EF4-FFF2-40B4-BE49-F238E27FC236}">
                <a16:creationId xmlns:a16="http://schemas.microsoft.com/office/drawing/2014/main" id="{060CBF50-1E7A-B351-9CCA-5075995AE9F7}"/>
              </a:ext>
            </a:extLst>
          </p:cNvPr>
          <p:cNvPicPr>
            <a:picLocks noGrp="1" noChangeAspect="1"/>
          </p:cNvPicPr>
          <p:nvPr>
            <p:ph idx="1"/>
          </p:nvPr>
        </p:nvPicPr>
        <p:blipFill>
          <a:blip r:embed="rId3"/>
          <a:stretch>
            <a:fillRect/>
          </a:stretch>
        </p:blipFill>
        <p:spPr>
          <a:xfrm>
            <a:off x="3327400" y="1876425"/>
            <a:ext cx="8771466" cy="4933950"/>
          </a:xfrm>
          <a:prstGeom prst="rect">
            <a:avLst/>
          </a:prstGeom>
        </p:spPr>
      </p:pic>
      <p:sp>
        <p:nvSpPr>
          <p:cNvPr id="6" name="TextBox 5">
            <a:extLst>
              <a:ext uri="{FF2B5EF4-FFF2-40B4-BE49-F238E27FC236}">
                <a16:creationId xmlns:a16="http://schemas.microsoft.com/office/drawing/2014/main" id="{74232C6D-9EEF-2F7A-8498-F168B208CD6B}"/>
              </a:ext>
            </a:extLst>
          </p:cNvPr>
          <p:cNvSpPr txBox="1"/>
          <p:nvPr/>
        </p:nvSpPr>
        <p:spPr>
          <a:xfrm>
            <a:off x="93134" y="1941648"/>
            <a:ext cx="2674130" cy="2677656"/>
          </a:xfrm>
          <a:prstGeom prst="rect">
            <a:avLst/>
          </a:prstGeom>
          <a:noFill/>
        </p:spPr>
        <p:txBody>
          <a:bodyPr wrap="none" rtlCol="0">
            <a:spAutoFit/>
          </a:bodyPr>
          <a:lstStyle/>
          <a:p>
            <a:r>
              <a:rPr lang="en-US" sz="2800" dirty="0">
                <a:latin typeface="Arial Narrow" panose="020B0604020202020204" pitchFamily="34" charset="0"/>
                <a:cs typeface="Arial Narrow" panose="020B0604020202020204" pitchFamily="34" charset="0"/>
              </a:rPr>
              <a:t>Group 8 members:</a:t>
            </a:r>
          </a:p>
          <a:p>
            <a:endParaRPr lang="en-US" sz="2800" dirty="0">
              <a:latin typeface="Arial Narrow" panose="020B0604020202020204" pitchFamily="34" charset="0"/>
              <a:cs typeface="Arial Narrow" panose="020B0604020202020204" pitchFamily="34" charset="0"/>
            </a:endParaRPr>
          </a:p>
          <a:p>
            <a:pPr lvl="1"/>
            <a:r>
              <a:rPr lang="en-US" sz="2800" dirty="0" err="1">
                <a:latin typeface="Arial Narrow" panose="020B0604020202020204" pitchFamily="34" charset="0"/>
                <a:cs typeface="Arial Narrow" panose="020B0604020202020204" pitchFamily="34" charset="0"/>
              </a:rPr>
              <a:t>Anupreet</a:t>
            </a:r>
            <a:r>
              <a:rPr lang="en-US" sz="2800" dirty="0">
                <a:latin typeface="Arial Narrow" panose="020B0604020202020204" pitchFamily="34" charset="0"/>
                <a:cs typeface="Arial Narrow" panose="020B0604020202020204" pitchFamily="34" charset="0"/>
              </a:rPr>
              <a:t> Kaur</a:t>
            </a:r>
          </a:p>
          <a:p>
            <a:pPr lvl="1"/>
            <a:r>
              <a:rPr lang="en-US" sz="2800" dirty="0">
                <a:latin typeface="Arial Narrow" panose="020B0604020202020204" pitchFamily="34" charset="0"/>
                <a:cs typeface="Arial Narrow" panose="020B0604020202020204" pitchFamily="34" charset="0"/>
              </a:rPr>
              <a:t>Sara Joulaei</a:t>
            </a:r>
          </a:p>
          <a:p>
            <a:pPr lvl="1"/>
            <a:r>
              <a:rPr lang="en-US" sz="2800" dirty="0">
                <a:latin typeface="Arial Narrow" panose="020B0604020202020204" pitchFamily="34" charset="0"/>
                <a:cs typeface="Arial Narrow" panose="020B0604020202020204" pitchFamily="34" charset="0"/>
              </a:rPr>
              <a:t>Zara </a:t>
            </a:r>
            <a:r>
              <a:rPr lang="en-US" sz="2800" dirty="0" err="1">
                <a:latin typeface="Arial Narrow" panose="020B0604020202020204" pitchFamily="34" charset="0"/>
                <a:cs typeface="Arial Narrow" panose="020B0604020202020204" pitchFamily="34" charset="0"/>
              </a:rPr>
              <a:t>Pazouki</a:t>
            </a:r>
            <a:endParaRPr lang="en-US" sz="2800" dirty="0">
              <a:latin typeface="Arial Narrow" panose="020B0604020202020204" pitchFamily="34" charset="0"/>
              <a:cs typeface="Arial Narrow" panose="020B0604020202020204" pitchFamily="34" charset="0"/>
            </a:endParaRPr>
          </a:p>
          <a:p>
            <a:pPr lvl="1"/>
            <a:r>
              <a:rPr lang="en-US" sz="2800" dirty="0">
                <a:latin typeface="Arial Narrow" panose="020B0604020202020204" pitchFamily="34" charset="0"/>
                <a:cs typeface="Arial Narrow" panose="020B0604020202020204" pitchFamily="34" charset="0"/>
              </a:rPr>
              <a:t>Zena Lawrence</a:t>
            </a:r>
          </a:p>
        </p:txBody>
      </p:sp>
      <p:sp>
        <p:nvSpPr>
          <p:cNvPr id="3" name="Slide Number Placeholder 2">
            <a:extLst>
              <a:ext uri="{FF2B5EF4-FFF2-40B4-BE49-F238E27FC236}">
                <a16:creationId xmlns:a16="http://schemas.microsoft.com/office/drawing/2014/main" id="{50AA0F9A-8AFA-5128-3E6C-7C4F20535209}"/>
              </a:ext>
            </a:extLst>
          </p:cNvPr>
          <p:cNvSpPr>
            <a:spLocks noGrp="1"/>
          </p:cNvSpPr>
          <p:nvPr>
            <p:ph type="sldNum" sz="quarter" idx="12"/>
          </p:nvPr>
        </p:nvSpPr>
        <p:spPr/>
        <p:txBody>
          <a:bodyPr/>
          <a:lstStyle/>
          <a:p>
            <a:fld id="{A7CD31F4-64FA-4BA0-9498-67783267A8C8}" type="slidenum">
              <a:rPr lang="en-US" smtClean="0"/>
              <a:t>1</a:t>
            </a:fld>
            <a:endParaRPr lang="en-US"/>
          </a:p>
        </p:txBody>
      </p:sp>
    </p:spTree>
    <p:extLst>
      <p:ext uri="{BB962C8B-B14F-4D97-AF65-F5344CB8AC3E}">
        <p14:creationId xmlns:p14="http://schemas.microsoft.com/office/powerpoint/2010/main" val="25107997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0D327A7-9609-3DFC-DF44-7BC0A44456F8}"/>
              </a:ext>
            </a:extLst>
          </p:cNvPr>
          <p:cNvSpPr txBox="1"/>
          <p:nvPr/>
        </p:nvSpPr>
        <p:spPr>
          <a:xfrm>
            <a:off x="215900" y="75267"/>
            <a:ext cx="3422732" cy="523220"/>
          </a:xfrm>
          <a:prstGeom prst="rect">
            <a:avLst/>
          </a:prstGeom>
          <a:noFill/>
        </p:spPr>
        <p:txBody>
          <a:bodyPr wrap="none" rtlCol="0">
            <a:spAutoFit/>
          </a:bodyPr>
          <a:lstStyle/>
          <a:p>
            <a:r>
              <a:rPr lang="en-CA" sz="2800" b="1" i="0">
                <a:solidFill>
                  <a:srgbClr val="00B050"/>
                </a:solidFill>
                <a:effectLst/>
                <a:latin typeface="Arial" panose="020B0604020202020204" pitchFamily="34" charset="0"/>
              </a:rPr>
              <a:t>Seasonal Patterns:</a:t>
            </a:r>
            <a:endParaRPr lang="en-US" sz="2800" b="1" dirty="0">
              <a:solidFill>
                <a:srgbClr val="00B050"/>
              </a:solidFill>
            </a:endParaRPr>
          </a:p>
        </p:txBody>
      </p:sp>
      <p:sp>
        <p:nvSpPr>
          <p:cNvPr id="15" name="TextBox 14">
            <a:extLst>
              <a:ext uri="{FF2B5EF4-FFF2-40B4-BE49-F238E27FC236}">
                <a16:creationId xmlns:a16="http://schemas.microsoft.com/office/drawing/2014/main" id="{E789DEB2-D797-3246-CCE5-0BBA72FC6A8E}"/>
              </a:ext>
            </a:extLst>
          </p:cNvPr>
          <p:cNvSpPr txBox="1"/>
          <p:nvPr/>
        </p:nvSpPr>
        <p:spPr>
          <a:xfrm>
            <a:off x="215900" y="598487"/>
            <a:ext cx="8443337" cy="646331"/>
          </a:xfrm>
          <a:prstGeom prst="rect">
            <a:avLst/>
          </a:prstGeom>
          <a:noFill/>
        </p:spPr>
        <p:txBody>
          <a:bodyPr wrap="none" rtlCol="0">
            <a:spAutoFit/>
          </a:bodyPr>
          <a:lstStyle/>
          <a:p>
            <a:r>
              <a:rPr lang="en-CA" b="0" i="0" dirty="0">
                <a:solidFill>
                  <a:schemeClr val="accent6">
                    <a:lumMod val="75000"/>
                  </a:schemeClr>
                </a:solidFill>
                <a:effectLst/>
                <a:latin typeface="Arial" panose="020B0604020202020204" pitchFamily="34" charset="0"/>
                <a:cs typeface="Arial" panose="020B0604020202020204" pitchFamily="34" charset="0"/>
              </a:rPr>
              <a:t>Which months or seasons have higher frequencies of specific types of disasters?</a:t>
            </a:r>
            <a:br>
              <a:rPr lang="en-CA" dirty="0">
                <a:solidFill>
                  <a:schemeClr val="accent6">
                    <a:lumMod val="75000"/>
                  </a:schemeClr>
                </a:solidFill>
                <a:latin typeface="Arial" panose="020B0604020202020204" pitchFamily="34" charset="0"/>
                <a:cs typeface="Arial" panose="020B0604020202020204" pitchFamily="34" charset="0"/>
              </a:rPr>
            </a:br>
            <a:endParaRPr lang="en-US" dirty="0">
              <a:solidFill>
                <a:schemeClr val="accent6">
                  <a:lumMod val="75000"/>
                </a:schemeClr>
              </a:solidFill>
              <a:latin typeface="Arial" panose="020B0604020202020204" pitchFamily="34" charset="0"/>
              <a:cs typeface="Arial" panose="020B0604020202020204" pitchFamily="34" charset="0"/>
            </a:endParaRPr>
          </a:p>
        </p:txBody>
      </p:sp>
      <p:pic>
        <p:nvPicPr>
          <p:cNvPr id="3" name="Picture 2" descr="A graph with numbers and colored dots&#10;&#10;Description automatically generated">
            <a:extLst>
              <a:ext uri="{FF2B5EF4-FFF2-40B4-BE49-F238E27FC236}">
                <a16:creationId xmlns:a16="http://schemas.microsoft.com/office/drawing/2014/main" id="{F97063C9-5772-8677-E6AD-4CEE430A8C23}"/>
              </a:ext>
            </a:extLst>
          </p:cNvPr>
          <p:cNvPicPr>
            <a:picLocks noChangeAspect="1"/>
          </p:cNvPicPr>
          <p:nvPr/>
        </p:nvPicPr>
        <p:blipFill>
          <a:blip r:embed="rId2"/>
          <a:stretch>
            <a:fillRect/>
          </a:stretch>
        </p:blipFill>
        <p:spPr>
          <a:xfrm>
            <a:off x="1267641" y="996148"/>
            <a:ext cx="6493858" cy="5861852"/>
          </a:xfrm>
          <a:prstGeom prst="rect">
            <a:avLst/>
          </a:prstGeom>
        </p:spPr>
      </p:pic>
      <p:grpSp>
        <p:nvGrpSpPr>
          <p:cNvPr id="7" name="Group 6">
            <a:extLst>
              <a:ext uri="{FF2B5EF4-FFF2-40B4-BE49-F238E27FC236}">
                <a16:creationId xmlns:a16="http://schemas.microsoft.com/office/drawing/2014/main" id="{03071AAE-A91A-8156-683A-1B8A3E5B01E4}"/>
              </a:ext>
            </a:extLst>
          </p:cNvPr>
          <p:cNvGrpSpPr/>
          <p:nvPr/>
        </p:nvGrpSpPr>
        <p:grpSpPr>
          <a:xfrm>
            <a:off x="8984781" y="144379"/>
            <a:ext cx="2854293" cy="6435290"/>
            <a:chOff x="9716301" y="336877"/>
            <a:chExt cx="2305251" cy="6165790"/>
          </a:xfrm>
        </p:grpSpPr>
        <p:pic>
          <p:nvPicPr>
            <p:cNvPr id="5" name="Picture 4" descr="A collage of different weather conditions&#10;&#10;Description automatically generated">
              <a:extLst>
                <a:ext uri="{FF2B5EF4-FFF2-40B4-BE49-F238E27FC236}">
                  <a16:creationId xmlns:a16="http://schemas.microsoft.com/office/drawing/2014/main" id="{20875AD5-3966-A22F-60C4-728C952E2B75}"/>
                </a:ext>
              </a:extLst>
            </p:cNvPr>
            <p:cNvPicPr>
              <a:picLocks noChangeAspect="1"/>
            </p:cNvPicPr>
            <p:nvPr/>
          </p:nvPicPr>
          <p:blipFill rotWithShape="1">
            <a:blip r:embed="rId3"/>
            <a:srcRect l="50000"/>
            <a:stretch/>
          </p:blipFill>
          <p:spPr>
            <a:xfrm>
              <a:off x="9716301" y="336877"/>
              <a:ext cx="2305250" cy="3073667"/>
            </a:xfrm>
            <a:prstGeom prst="rect">
              <a:avLst/>
            </a:prstGeom>
          </p:spPr>
        </p:pic>
        <p:pic>
          <p:nvPicPr>
            <p:cNvPr id="6" name="Picture 5" descr="A collage of different weather conditions&#10;&#10;Description automatically generated">
              <a:extLst>
                <a:ext uri="{FF2B5EF4-FFF2-40B4-BE49-F238E27FC236}">
                  <a16:creationId xmlns:a16="http://schemas.microsoft.com/office/drawing/2014/main" id="{D336AB0A-D04A-796B-6FDA-F41BDE0632BA}"/>
                </a:ext>
              </a:extLst>
            </p:cNvPr>
            <p:cNvPicPr>
              <a:picLocks noChangeAspect="1"/>
            </p:cNvPicPr>
            <p:nvPr/>
          </p:nvPicPr>
          <p:blipFill rotWithShape="1">
            <a:blip r:embed="rId3"/>
            <a:srcRect r="50000"/>
            <a:stretch/>
          </p:blipFill>
          <p:spPr>
            <a:xfrm>
              <a:off x="9716302" y="3429000"/>
              <a:ext cx="2305250" cy="3073667"/>
            </a:xfrm>
            <a:prstGeom prst="rect">
              <a:avLst/>
            </a:prstGeom>
          </p:spPr>
        </p:pic>
      </p:grpSp>
      <p:sp>
        <p:nvSpPr>
          <p:cNvPr id="9" name="Slide Number Placeholder 8">
            <a:extLst>
              <a:ext uri="{FF2B5EF4-FFF2-40B4-BE49-F238E27FC236}">
                <a16:creationId xmlns:a16="http://schemas.microsoft.com/office/drawing/2014/main" id="{970442A2-DCFF-2D4C-0A52-B10C0C0166AE}"/>
              </a:ext>
            </a:extLst>
          </p:cNvPr>
          <p:cNvSpPr>
            <a:spLocks noGrp="1"/>
          </p:cNvSpPr>
          <p:nvPr>
            <p:ph type="sldNum" sz="quarter" idx="12"/>
          </p:nvPr>
        </p:nvSpPr>
        <p:spPr/>
        <p:txBody>
          <a:bodyPr/>
          <a:lstStyle/>
          <a:p>
            <a:fld id="{A7CD31F4-64FA-4BA0-9498-67783267A8C8}" type="slidenum">
              <a:rPr lang="en-US" smtClean="0"/>
              <a:t>10</a:t>
            </a:fld>
            <a:endParaRPr lang="en-US"/>
          </a:p>
        </p:txBody>
      </p:sp>
    </p:spTree>
    <p:extLst>
      <p:ext uri="{BB962C8B-B14F-4D97-AF65-F5344CB8AC3E}">
        <p14:creationId xmlns:p14="http://schemas.microsoft.com/office/powerpoint/2010/main" val="16706636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C1787AB-BDFB-7E5D-6D09-488A641512AE}"/>
              </a:ext>
            </a:extLst>
          </p:cNvPr>
          <p:cNvSpPr txBox="1"/>
          <p:nvPr/>
        </p:nvSpPr>
        <p:spPr>
          <a:xfrm>
            <a:off x="342900" y="970373"/>
            <a:ext cx="8481874" cy="646331"/>
          </a:xfrm>
          <a:prstGeom prst="rect">
            <a:avLst/>
          </a:prstGeom>
          <a:noFill/>
        </p:spPr>
        <p:txBody>
          <a:bodyPr wrap="none" rtlCol="0">
            <a:spAutoFit/>
          </a:bodyPr>
          <a:lstStyle/>
          <a:p>
            <a:r>
              <a:rPr lang="en-CA" b="0" i="0" dirty="0">
                <a:effectLst/>
                <a:latin typeface="Arial" panose="020B0604020202020204" pitchFamily="34" charset="0"/>
              </a:rPr>
              <a:t>- Are there particular disaster types that are more deadly or injurious than others?</a:t>
            </a:r>
            <a:br>
              <a:rPr lang="en-CA" dirty="0"/>
            </a:br>
            <a:endParaRPr lang="en-US" dirty="0"/>
          </a:p>
        </p:txBody>
      </p:sp>
      <p:sp>
        <p:nvSpPr>
          <p:cNvPr id="18" name="TextBox 17">
            <a:extLst>
              <a:ext uri="{FF2B5EF4-FFF2-40B4-BE49-F238E27FC236}">
                <a16:creationId xmlns:a16="http://schemas.microsoft.com/office/drawing/2014/main" id="{41862AE0-754C-5AF5-04EA-7DF7FA1EC3E8}"/>
              </a:ext>
            </a:extLst>
          </p:cNvPr>
          <p:cNvSpPr txBox="1"/>
          <p:nvPr/>
        </p:nvSpPr>
        <p:spPr>
          <a:xfrm>
            <a:off x="342900" y="214640"/>
            <a:ext cx="6096000" cy="523220"/>
          </a:xfrm>
          <a:prstGeom prst="rect">
            <a:avLst/>
          </a:prstGeom>
          <a:noFill/>
        </p:spPr>
        <p:txBody>
          <a:bodyPr wrap="square">
            <a:spAutoFit/>
          </a:bodyPr>
          <a:lstStyle/>
          <a:p>
            <a:r>
              <a:rPr lang="en-CA" sz="2800" b="1" i="0" dirty="0">
                <a:solidFill>
                  <a:srgbClr val="1454F9"/>
                </a:solidFill>
                <a:effectLst/>
                <a:latin typeface="Arial" panose="020B0604020202020204" pitchFamily="34" charset="0"/>
              </a:rPr>
              <a:t>Human Impact:</a:t>
            </a:r>
            <a:endParaRPr lang="en-US" sz="2800" b="1" dirty="0">
              <a:solidFill>
                <a:srgbClr val="1454F9"/>
              </a:solidFill>
            </a:endParaRPr>
          </a:p>
        </p:txBody>
      </p:sp>
      <p:pic>
        <p:nvPicPr>
          <p:cNvPr id="4" name="Picture 3" descr="A graph of a disaster type&#10;&#10;Description automatically generated">
            <a:extLst>
              <a:ext uri="{FF2B5EF4-FFF2-40B4-BE49-F238E27FC236}">
                <a16:creationId xmlns:a16="http://schemas.microsoft.com/office/drawing/2014/main" id="{B542DEF5-B9E7-684E-E30A-1D1810544F99}"/>
              </a:ext>
            </a:extLst>
          </p:cNvPr>
          <p:cNvPicPr>
            <a:picLocks noChangeAspect="1"/>
          </p:cNvPicPr>
          <p:nvPr/>
        </p:nvPicPr>
        <p:blipFill>
          <a:blip r:embed="rId2"/>
          <a:stretch>
            <a:fillRect/>
          </a:stretch>
        </p:blipFill>
        <p:spPr>
          <a:xfrm>
            <a:off x="733525" y="1460965"/>
            <a:ext cx="10620275" cy="5260510"/>
          </a:xfrm>
          <a:prstGeom prst="rect">
            <a:avLst/>
          </a:prstGeom>
        </p:spPr>
      </p:pic>
      <p:sp>
        <p:nvSpPr>
          <p:cNvPr id="2" name="Slide Number Placeholder 1">
            <a:extLst>
              <a:ext uri="{FF2B5EF4-FFF2-40B4-BE49-F238E27FC236}">
                <a16:creationId xmlns:a16="http://schemas.microsoft.com/office/drawing/2014/main" id="{CA51770E-5965-ADD6-84A7-33F4890C3A05}"/>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4473320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1609785-2023-F759-80B0-D9D480749733}"/>
              </a:ext>
            </a:extLst>
          </p:cNvPr>
          <p:cNvSpPr>
            <a:spLocks noGrp="1"/>
          </p:cNvSpPr>
          <p:nvPr>
            <p:ph type="title"/>
          </p:nvPr>
        </p:nvSpPr>
        <p:spPr>
          <a:xfrm>
            <a:off x="245600" y="-124619"/>
            <a:ext cx="10515600" cy="1325563"/>
          </a:xfrm>
        </p:spPr>
        <p:txBody>
          <a:bodyPr>
            <a:normAutofit/>
          </a:bodyPr>
          <a:lstStyle/>
          <a:p>
            <a:r>
              <a:rPr lang="en-CA" sz="2800" b="1" i="0" dirty="0">
                <a:solidFill>
                  <a:schemeClr val="accent6">
                    <a:lumMod val="50000"/>
                  </a:schemeClr>
                </a:solidFill>
                <a:effectLst/>
                <a:latin typeface="Arial" panose="020B0604020202020204" pitchFamily="34" charset="0"/>
              </a:rPr>
              <a:t>Economic Impact</a:t>
            </a:r>
            <a:endParaRPr lang="en-US" sz="2800" b="1" dirty="0">
              <a:solidFill>
                <a:schemeClr val="accent6">
                  <a:lumMod val="50000"/>
                </a:schemeClr>
              </a:solidFill>
            </a:endParaRPr>
          </a:p>
        </p:txBody>
      </p:sp>
      <p:sp>
        <p:nvSpPr>
          <p:cNvPr id="17" name="TextBox 16">
            <a:extLst>
              <a:ext uri="{FF2B5EF4-FFF2-40B4-BE49-F238E27FC236}">
                <a16:creationId xmlns:a16="http://schemas.microsoft.com/office/drawing/2014/main" id="{65059C70-28C3-E8DE-8B3A-D31916B05636}"/>
              </a:ext>
            </a:extLst>
          </p:cNvPr>
          <p:cNvSpPr txBox="1"/>
          <p:nvPr/>
        </p:nvSpPr>
        <p:spPr>
          <a:xfrm>
            <a:off x="245600" y="831612"/>
            <a:ext cx="11700800" cy="369332"/>
          </a:xfrm>
          <a:prstGeom prst="rect">
            <a:avLst/>
          </a:prstGeom>
          <a:noFill/>
        </p:spPr>
        <p:txBody>
          <a:bodyPr wrap="square" rtlCol="0">
            <a:spAutoFit/>
          </a:bodyPr>
          <a:lstStyle/>
          <a:p>
            <a:r>
              <a:rPr lang="en-CA" b="0" i="0" dirty="0">
                <a:effectLst/>
                <a:latin typeface="Arial" panose="020B0604020202020204" pitchFamily="34" charset="0"/>
              </a:rPr>
              <a:t>How do total damages compare across different types of disasters?</a:t>
            </a:r>
            <a:endParaRPr lang="en-US" dirty="0"/>
          </a:p>
        </p:txBody>
      </p:sp>
      <p:pic>
        <p:nvPicPr>
          <p:cNvPr id="4" name="Picture 3" descr="A graph with orange columns&#10;&#10;Description automatically generated">
            <a:extLst>
              <a:ext uri="{FF2B5EF4-FFF2-40B4-BE49-F238E27FC236}">
                <a16:creationId xmlns:a16="http://schemas.microsoft.com/office/drawing/2014/main" id="{98BC6A19-A3D1-4EA9-923C-C41FF9F9653E}"/>
              </a:ext>
            </a:extLst>
          </p:cNvPr>
          <p:cNvPicPr>
            <a:picLocks noChangeAspect="1"/>
          </p:cNvPicPr>
          <p:nvPr/>
        </p:nvPicPr>
        <p:blipFill>
          <a:blip r:embed="rId2"/>
          <a:stretch>
            <a:fillRect/>
          </a:stretch>
        </p:blipFill>
        <p:spPr>
          <a:xfrm>
            <a:off x="688206" y="1313681"/>
            <a:ext cx="10815587" cy="5407794"/>
          </a:xfrm>
          <a:prstGeom prst="rect">
            <a:avLst/>
          </a:prstGeom>
        </p:spPr>
      </p:pic>
      <p:sp>
        <p:nvSpPr>
          <p:cNvPr id="2" name="Slide Number Placeholder 1">
            <a:extLst>
              <a:ext uri="{FF2B5EF4-FFF2-40B4-BE49-F238E27FC236}">
                <a16:creationId xmlns:a16="http://schemas.microsoft.com/office/drawing/2014/main" id="{E8345389-5699-C120-F165-F79FCFB8085B}"/>
              </a:ext>
            </a:extLst>
          </p:cNvPr>
          <p:cNvSpPr>
            <a:spLocks noGrp="1"/>
          </p:cNvSpPr>
          <p:nvPr>
            <p:ph type="sldNum" sz="quarter" idx="12"/>
          </p:nvPr>
        </p:nvSpPr>
        <p:spPr/>
        <p:txBody>
          <a:bodyPr/>
          <a:lstStyle/>
          <a:p>
            <a:fld id="{A7CD31F4-64FA-4BA0-9498-67783267A8C8}" type="slidenum">
              <a:rPr lang="en-US" smtClean="0"/>
              <a:t>12</a:t>
            </a:fld>
            <a:endParaRPr lang="en-US"/>
          </a:p>
        </p:txBody>
      </p:sp>
    </p:spTree>
    <p:extLst>
      <p:ext uri="{BB962C8B-B14F-4D97-AF65-F5344CB8AC3E}">
        <p14:creationId xmlns:p14="http://schemas.microsoft.com/office/powerpoint/2010/main" val="24876607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dots and red line&#10;&#10;Description automatically generated">
            <a:extLst>
              <a:ext uri="{FF2B5EF4-FFF2-40B4-BE49-F238E27FC236}">
                <a16:creationId xmlns:a16="http://schemas.microsoft.com/office/drawing/2014/main" id="{BAAC563B-BED7-59AD-42A4-3B6B5824DB13}"/>
              </a:ext>
            </a:extLst>
          </p:cNvPr>
          <p:cNvPicPr>
            <a:picLocks noChangeAspect="1"/>
          </p:cNvPicPr>
          <p:nvPr/>
        </p:nvPicPr>
        <p:blipFill>
          <a:blip r:embed="rId2"/>
          <a:stretch>
            <a:fillRect/>
          </a:stretch>
        </p:blipFill>
        <p:spPr>
          <a:xfrm>
            <a:off x="419368" y="1849789"/>
            <a:ext cx="6324065" cy="4794524"/>
          </a:xfrm>
          <a:prstGeom prst="rect">
            <a:avLst/>
          </a:prstGeom>
        </p:spPr>
      </p:pic>
      <p:sp>
        <p:nvSpPr>
          <p:cNvPr id="2" name="Title 1">
            <a:extLst>
              <a:ext uri="{FF2B5EF4-FFF2-40B4-BE49-F238E27FC236}">
                <a16:creationId xmlns:a16="http://schemas.microsoft.com/office/drawing/2014/main" id="{9041E954-C12B-FCD1-FD42-72FFA27919C7}"/>
              </a:ext>
            </a:extLst>
          </p:cNvPr>
          <p:cNvSpPr>
            <a:spLocks noGrp="1"/>
          </p:cNvSpPr>
          <p:nvPr>
            <p:ph type="title"/>
          </p:nvPr>
        </p:nvSpPr>
        <p:spPr>
          <a:xfrm>
            <a:off x="-2175310" y="38501"/>
            <a:ext cx="10583779" cy="1644595"/>
          </a:xfrm>
        </p:spPr>
        <p:txBody>
          <a:bodyPr>
            <a:normAutofit/>
          </a:bodyPr>
          <a:lstStyle/>
          <a:p>
            <a:pPr algn="ctr"/>
            <a:r>
              <a:rPr lang="en-US" sz="2000" b="1" dirty="0">
                <a:solidFill>
                  <a:srgbClr val="FF6670"/>
                </a:solidFill>
                <a:latin typeface="Arial" panose="020B0604020202020204" pitchFamily="34" charset="0"/>
                <a:cs typeface="Arial" panose="020B0604020202020204" pitchFamily="34" charset="0"/>
              </a:rPr>
              <a:t>Correlation Between Total Deaths </a:t>
            </a:r>
            <a:br>
              <a:rPr lang="en-US" sz="2000" b="1" dirty="0">
                <a:solidFill>
                  <a:srgbClr val="FF6670"/>
                </a:solidFill>
                <a:latin typeface="Arial" panose="020B0604020202020204" pitchFamily="34" charset="0"/>
                <a:cs typeface="Arial" panose="020B0604020202020204" pitchFamily="34" charset="0"/>
              </a:rPr>
            </a:br>
            <a:r>
              <a:rPr lang="en-US" sz="2000" b="1" dirty="0">
                <a:solidFill>
                  <a:srgbClr val="FF6670"/>
                </a:solidFill>
                <a:latin typeface="Arial" panose="020B0604020202020204" pitchFamily="34" charset="0"/>
                <a:cs typeface="Arial" panose="020B0604020202020204" pitchFamily="34" charset="0"/>
              </a:rPr>
              <a:t>   and Total Damages</a:t>
            </a:r>
          </a:p>
        </p:txBody>
      </p:sp>
      <p:graphicFrame>
        <p:nvGraphicFramePr>
          <p:cNvPr id="4" name="Table 3">
            <a:extLst>
              <a:ext uri="{FF2B5EF4-FFF2-40B4-BE49-F238E27FC236}">
                <a16:creationId xmlns:a16="http://schemas.microsoft.com/office/drawing/2014/main" id="{9B9C02E2-E11A-8367-6EDD-C3176F0BEA10}"/>
              </a:ext>
            </a:extLst>
          </p:cNvPr>
          <p:cNvGraphicFramePr>
            <a:graphicFrameLocks noGrp="1"/>
          </p:cNvGraphicFramePr>
          <p:nvPr>
            <p:extLst>
              <p:ext uri="{D42A27DB-BD31-4B8C-83A1-F6EECF244321}">
                <p14:modId xmlns:p14="http://schemas.microsoft.com/office/powerpoint/2010/main" val="1837162678"/>
              </p:ext>
            </p:extLst>
          </p:nvPr>
        </p:nvGraphicFramePr>
        <p:xfrm>
          <a:off x="5958840" y="225243"/>
          <a:ext cx="6136907" cy="1691065"/>
        </p:xfrm>
        <a:graphic>
          <a:graphicData uri="http://schemas.openxmlformats.org/drawingml/2006/table">
            <a:tbl>
              <a:tblPr/>
              <a:tblGrid>
                <a:gridCol w="1218397">
                  <a:extLst>
                    <a:ext uri="{9D8B030D-6E8A-4147-A177-3AD203B41FA5}">
                      <a16:colId xmlns:a16="http://schemas.microsoft.com/office/drawing/2014/main" val="1904346082"/>
                    </a:ext>
                  </a:extLst>
                </a:gridCol>
                <a:gridCol w="1039529">
                  <a:extLst>
                    <a:ext uri="{9D8B030D-6E8A-4147-A177-3AD203B41FA5}">
                      <a16:colId xmlns:a16="http://schemas.microsoft.com/office/drawing/2014/main" val="1838068825"/>
                    </a:ext>
                  </a:extLst>
                </a:gridCol>
                <a:gridCol w="981776">
                  <a:extLst>
                    <a:ext uri="{9D8B030D-6E8A-4147-A177-3AD203B41FA5}">
                      <a16:colId xmlns:a16="http://schemas.microsoft.com/office/drawing/2014/main" val="647787506"/>
                    </a:ext>
                  </a:extLst>
                </a:gridCol>
                <a:gridCol w="1082041">
                  <a:extLst>
                    <a:ext uri="{9D8B030D-6E8A-4147-A177-3AD203B41FA5}">
                      <a16:colId xmlns:a16="http://schemas.microsoft.com/office/drawing/2014/main" val="3805574045"/>
                    </a:ext>
                  </a:extLst>
                </a:gridCol>
                <a:gridCol w="971224">
                  <a:extLst>
                    <a:ext uri="{9D8B030D-6E8A-4147-A177-3AD203B41FA5}">
                      <a16:colId xmlns:a16="http://schemas.microsoft.com/office/drawing/2014/main" val="1325495911"/>
                    </a:ext>
                  </a:extLst>
                </a:gridCol>
                <a:gridCol w="843940">
                  <a:extLst>
                    <a:ext uri="{9D8B030D-6E8A-4147-A177-3AD203B41FA5}">
                      <a16:colId xmlns:a16="http://schemas.microsoft.com/office/drawing/2014/main" val="1517543376"/>
                    </a:ext>
                  </a:extLst>
                </a:gridCol>
              </a:tblGrid>
              <a:tr h="263156">
                <a:tc>
                  <a:txBody>
                    <a:bodyPr/>
                    <a:lstStyle/>
                    <a:p>
                      <a:pPr algn="ctr" fontAlgn="ctr"/>
                      <a:r>
                        <a:rPr lang="en-CA" sz="1200" b="0" i="0" u="none" strike="noStrike" dirty="0">
                          <a:solidFill>
                            <a:srgbClr val="000000"/>
                          </a:solidFill>
                          <a:effectLst/>
                          <a:latin typeface="Aptos Narrow" panose="020B0004020202020204" pitchFamily="34" charset="0"/>
                        </a:rPr>
                        <a:t>Country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Latitude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Longitude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extLst>
                  <a:ext uri="{0D108BD9-81ED-4DB2-BD59-A6C34878D82A}">
                    <a16:rowId xmlns:a16="http://schemas.microsoft.com/office/drawing/2014/main" val="1950085673"/>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Afghanistan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22939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34360790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578120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33.7680065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66.2385139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1858357838"/>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Albania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4384418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783573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41.000028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19.9999619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4275885469"/>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Algeria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7089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1961229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11783846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28.0000272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2.9999825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3487471274"/>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American Samoa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25563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-14.297124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-170.71315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1184224469"/>
                  </a:ext>
                </a:extLst>
              </a:tr>
              <a:tr h="263156">
                <a:tc>
                  <a:txBody>
                    <a:bodyPr/>
                    <a:lstStyle/>
                    <a:p>
                      <a:pPr algn="ctr" fontAlgn="ctr"/>
                      <a:r>
                        <a:rPr lang="en-CA" sz="1200" b="0" i="0" u="none" strike="noStrike">
                          <a:solidFill>
                            <a:srgbClr val="000000"/>
                          </a:solidFill>
                          <a:effectLst/>
                          <a:latin typeface="Aptos Narrow" panose="020B0004020202020204" pitchFamily="34" charset="0"/>
                        </a:rPr>
                        <a:t>Angola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6222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7303362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-11.877577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17.5691241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3178314791"/>
                  </a:ext>
                </a:extLst>
              </a:tr>
            </a:tbl>
          </a:graphicData>
        </a:graphic>
      </p:graphicFrame>
      <p:sp>
        <p:nvSpPr>
          <p:cNvPr id="5" name="Slide Number Placeholder 4">
            <a:extLst>
              <a:ext uri="{FF2B5EF4-FFF2-40B4-BE49-F238E27FC236}">
                <a16:creationId xmlns:a16="http://schemas.microsoft.com/office/drawing/2014/main" id="{E59BC277-6515-B325-74D6-C8460AF030FC}"/>
              </a:ext>
            </a:extLst>
          </p:cNvPr>
          <p:cNvSpPr>
            <a:spLocks noGrp="1"/>
          </p:cNvSpPr>
          <p:nvPr>
            <p:ph type="sldNum" sz="quarter" idx="12"/>
          </p:nvPr>
        </p:nvSpPr>
        <p:spPr>
          <a:xfrm>
            <a:off x="8533598" y="6292490"/>
            <a:ext cx="2743200" cy="365125"/>
          </a:xfrm>
        </p:spPr>
        <p:txBody>
          <a:bodyPr/>
          <a:lstStyle/>
          <a:p>
            <a:fld id="{A7CD31F4-64FA-4BA0-9498-67783267A8C8}" type="slidenum">
              <a:rPr lang="en-US" smtClean="0"/>
              <a:t>13</a:t>
            </a:fld>
            <a:endParaRPr lang="en-US"/>
          </a:p>
        </p:txBody>
      </p:sp>
      <p:sp>
        <p:nvSpPr>
          <p:cNvPr id="8" name="TextBox 7">
            <a:extLst>
              <a:ext uri="{FF2B5EF4-FFF2-40B4-BE49-F238E27FC236}">
                <a16:creationId xmlns:a16="http://schemas.microsoft.com/office/drawing/2014/main" id="{CF03A8E6-757F-75A8-A270-9257D88DBD32}"/>
              </a:ext>
            </a:extLst>
          </p:cNvPr>
          <p:cNvSpPr txBox="1"/>
          <p:nvPr/>
        </p:nvSpPr>
        <p:spPr>
          <a:xfrm>
            <a:off x="7046628" y="2589197"/>
            <a:ext cx="4307172"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There is no correlation between total deaths and total damages as shown in evaluation of  human impact and economic impact. </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CA" b="0" i="0" dirty="0">
                <a:solidFill>
                  <a:srgbClr val="1D1C1D"/>
                </a:solidFill>
                <a:effectLst/>
                <a:latin typeface="Arial" panose="020B0604020202020204" pitchFamily="34" charset="0"/>
                <a:cs typeface="Arial" panose="020B0604020202020204" pitchFamily="34" charset="0"/>
              </a:rPr>
              <a:t>Over these years, </a:t>
            </a:r>
            <a:r>
              <a:rPr lang="en-CA" b="1" i="0" dirty="0">
                <a:solidFill>
                  <a:srgbClr val="1D1C1D"/>
                </a:solidFill>
                <a:effectLst/>
                <a:latin typeface="Arial" panose="020B0604020202020204" pitchFamily="34" charset="0"/>
                <a:cs typeface="Arial" panose="020B0604020202020204" pitchFamily="34" charset="0"/>
              </a:rPr>
              <a:t>storms</a:t>
            </a:r>
            <a:r>
              <a:rPr lang="en-CA" b="0" i="0" dirty="0">
                <a:solidFill>
                  <a:srgbClr val="1D1C1D"/>
                </a:solidFill>
                <a:effectLst/>
                <a:latin typeface="Arial" panose="020B0604020202020204" pitchFamily="34" charset="0"/>
                <a:cs typeface="Arial" panose="020B0604020202020204" pitchFamily="34" charset="0"/>
              </a:rPr>
              <a:t> have been the most financially destructive disasters, while </a:t>
            </a:r>
            <a:r>
              <a:rPr lang="en-CA" b="1" i="0" dirty="0">
                <a:solidFill>
                  <a:srgbClr val="1D1C1D"/>
                </a:solidFill>
                <a:effectLst/>
                <a:latin typeface="Arial" panose="020B0604020202020204" pitchFamily="34" charset="0"/>
                <a:cs typeface="Arial" panose="020B0604020202020204" pitchFamily="34" charset="0"/>
              </a:rPr>
              <a:t>floods</a:t>
            </a:r>
            <a:r>
              <a:rPr lang="en-CA" b="0" i="0" dirty="0">
                <a:solidFill>
                  <a:srgbClr val="1D1C1D"/>
                </a:solidFill>
                <a:effectLst/>
                <a:latin typeface="Arial" panose="020B0604020202020204" pitchFamily="34" charset="0"/>
                <a:cs typeface="Arial" panose="020B0604020202020204" pitchFamily="34" charset="0"/>
              </a:rPr>
              <a:t> have caused the most loss of human life.</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8238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81A1-B394-CA3B-9D84-909CFDF0D6F4}"/>
              </a:ext>
            </a:extLst>
          </p:cNvPr>
          <p:cNvSpPr>
            <a:spLocks noGrp="1"/>
          </p:cNvSpPr>
          <p:nvPr>
            <p:ph type="title"/>
          </p:nvPr>
        </p:nvSpPr>
        <p:spPr/>
        <p:txBody>
          <a:bodyPr/>
          <a:lstStyle/>
          <a:p>
            <a:r>
              <a:rPr lang="en-US" dirty="0"/>
              <a:t>Conclusion</a:t>
            </a:r>
          </a:p>
        </p:txBody>
      </p:sp>
      <p:pic>
        <p:nvPicPr>
          <p:cNvPr id="5" name="Content Placeholder 4" descr="A hand holding a planet&#10;&#10;Description automatically generated">
            <a:extLst>
              <a:ext uri="{FF2B5EF4-FFF2-40B4-BE49-F238E27FC236}">
                <a16:creationId xmlns:a16="http://schemas.microsoft.com/office/drawing/2014/main" id="{130735C5-FA55-FE4E-2812-912D853B39F2}"/>
              </a:ext>
            </a:extLst>
          </p:cNvPr>
          <p:cNvPicPr>
            <a:picLocks noGrp="1" noChangeAspect="1"/>
          </p:cNvPicPr>
          <p:nvPr>
            <p:ph idx="1"/>
          </p:nvPr>
        </p:nvPicPr>
        <p:blipFill rotWithShape="1">
          <a:blip r:embed="rId2"/>
          <a:srcRect l="17804" r="16412"/>
          <a:stretch/>
        </p:blipFill>
        <p:spPr>
          <a:xfrm>
            <a:off x="7792854" y="269875"/>
            <a:ext cx="3695700" cy="3159125"/>
          </a:xfrm>
        </p:spPr>
      </p:pic>
      <p:sp>
        <p:nvSpPr>
          <p:cNvPr id="4" name="TextBox 3">
            <a:extLst>
              <a:ext uri="{FF2B5EF4-FFF2-40B4-BE49-F238E27FC236}">
                <a16:creationId xmlns:a16="http://schemas.microsoft.com/office/drawing/2014/main" id="{94CD81A0-F3FC-BD54-48C3-98D44A419AB3}"/>
              </a:ext>
            </a:extLst>
          </p:cNvPr>
          <p:cNvSpPr txBox="1"/>
          <p:nvPr/>
        </p:nvSpPr>
        <p:spPr>
          <a:xfrm>
            <a:off x="441960" y="2451021"/>
            <a:ext cx="7028848" cy="3416320"/>
          </a:xfrm>
          <a:prstGeom prst="rect">
            <a:avLst/>
          </a:prstGeom>
          <a:noFill/>
        </p:spPr>
        <p:txBody>
          <a:bodyPr wrap="square">
            <a:spAutoFit/>
          </a:bodyPr>
          <a:lstStyle/>
          <a:p>
            <a:pPr algn="just">
              <a:buFont typeface="+mj-lt"/>
              <a:buAutoNum type="arabicPeriod"/>
            </a:pPr>
            <a:r>
              <a:rPr lang="en-CA" b="1" i="0" u="none" strike="noStrike" dirty="0">
                <a:solidFill>
                  <a:srgbClr val="0070C0"/>
                </a:solidFill>
                <a:effectLst/>
                <a:latin typeface="-apple-system"/>
              </a:rPr>
              <a:t>Increasing Frequency:</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There has been an observable increase in the frequency of disasters over the years, which could be attributed to climate change and increased reporting.</a:t>
            </a:r>
          </a:p>
          <a:p>
            <a:pPr algn="just">
              <a:buFont typeface="+mj-lt"/>
              <a:buAutoNum type="arabicPeriod"/>
            </a:pPr>
            <a:r>
              <a:rPr lang="en-CA" b="1" i="0" u="none" strike="noStrike" dirty="0">
                <a:solidFill>
                  <a:srgbClr val="0070C0"/>
                </a:solidFill>
                <a:effectLst/>
                <a:latin typeface="-apple-system"/>
              </a:rPr>
              <a:t>Predominant Disaster Types:</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Storms and floods are the most frequent types of disasters, suggesting a need for targeted preparedness measures for these events.</a:t>
            </a:r>
          </a:p>
          <a:p>
            <a:pPr algn="just">
              <a:buFont typeface="+mj-lt"/>
              <a:buAutoNum type="arabicPeriod"/>
            </a:pPr>
            <a:r>
              <a:rPr lang="en-CA" b="1" i="0" u="none" strike="noStrike" dirty="0">
                <a:solidFill>
                  <a:srgbClr val="0070C0"/>
                </a:solidFill>
                <a:effectLst/>
                <a:latin typeface="-apple-system"/>
              </a:rPr>
              <a:t>Significant Impact:</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The economic damages from natural disasters are substantial, often running into billions of dollars, highlighting the need for robust economic safeguards and recovery plans.</a:t>
            </a:r>
          </a:p>
          <a:p>
            <a:pPr algn="just">
              <a:buFont typeface="+mj-lt"/>
              <a:buAutoNum type="arabicPeriod"/>
            </a:pPr>
            <a:r>
              <a:rPr lang="en-CA" b="1" i="0" u="none" strike="noStrike" dirty="0">
                <a:solidFill>
                  <a:srgbClr val="0070C0"/>
                </a:solidFill>
                <a:effectLst/>
                <a:latin typeface="-apple-system"/>
              </a:rPr>
              <a:t>Geographical Hotspots:</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Certain regions are more prone to specific types of disasters, underscoring the importance of localized disaster management strategies.</a:t>
            </a:r>
          </a:p>
        </p:txBody>
      </p:sp>
      <p:sp>
        <p:nvSpPr>
          <p:cNvPr id="6" name="Slide Number Placeholder 5">
            <a:extLst>
              <a:ext uri="{FF2B5EF4-FFF2-40B4-BE49-F238E27FC236}">
                <a16:creationId xmlns:a16="http://schemas.microsoft.com/office/drawing/2014/main" id="{A12EA9A0-BD6D-4FB8-A9AF-B1A91002B49C}"/>
              </a:ext>
            </a:extLst>
          </p:cNvPr>
          <p:cNvSpPr>
            <a:spLocks noGrp="1"/>
          </p:cNvSpPr>
          <p:nvPr>
            <p:ph type="sldNum" sz="quarter" idx="12"/>
          </p:nvPr>
        </p:nvSpPr>
        <p:spPr/>
        <p:txBody>
          <a:bodyPr/>
          <a:lstStyle/>
          <a:p>
            <a:fld id="{A7CD31F4-64FA-4BA0-9498-67783267A8C8}" type="slidenum">
              <a:rPr lang="en-US" smtClean="0"/>
              <a:t>14</a:t>
            </a:fld>
            <a:endParaRPr lang="en-US"/>
          </a:p>
        </p:txBody>
      </p:sp>
    </p:spTree>
    <p:extLst>
      <p:ext uri="{BB962C8B-B14F-4D97-AF65-F5344CB8AC3E}">
        <p14:creationId xmlns:p14="http://schemas.microsoft.com/office/powerpoint/2010/main" val="40954892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81A1-B394-CA3B-9D84-909CFDF0D6F4}"/>
              </a:ext>
            </a:extLst>
          </p:cNvPr>
          <p:cNvSpPr>
            <a:spLocks noGrp="1"/>
          </p:cNvSpPr>
          <p:nvPr>
            <p:ph type="title"/>
          </p:nvPr>
        </p:nvSpPr>
        <p:spPr/>
        <p:txBody>
          <a:bodyPr/>
          <a:lstStyle/>
          <a:p>
            <a:r>
              <a:rPr lang="en-US" dirty="0"/>
              <a:t>Future…</a:t>
            </a:r>
          </a:p>
        </p:txBody>
      </p:sp>
      <p:sp>
        <p:nvSpPr>
          <p:cNvPr id="6" name="Slide Number Placeholder 5">
            <a:extLst>
              <a:ext uri="{FF2B5EF4-FFF2-40B4-BE49-F238E27FC236}">
                <a16:creationId xmlns:a16="http://schemas.microsoft.com/office/drawing/2014/main" id="{A12EA9A0-BD6D-4FB8-A9AF-B1A91002B49C}"/>
              </a:ext>
            </a:extLst>
          </p:cNvPr>
          <p:cNvSpPr>
            <a:spLocks noGrp="1"/>
          </p:cNvSpPr>
          <p:nvPr>
            <p:ph type="sldNum" sz="quarter" idx="12"/>
          </p:nvPr>
        </p:nvSpPr>
        <p:spPr/>
        <p:txBody>
          <a:bodyPr/>
          <a:lstStyle/>
          <a:p>
            <a:fld id="{A7CD31F4-64FA-4BA0-9498-67783267A8C8}" type="slidenum">
              <a:rPr lang="en-US" smtClean="0"/>
              <a:t>15</a:t>
            </a:fld>
            <a:endParaRPr lang="en-US"/>
          </a:p>
        </p:txBody>
      </p:sp>
      <p:pic>
        <p:nvPicPr>
          <p:cNvPr id="7" name="Picture 6" descr="A cartoon characters on a podium&#10;&#10;Description automatically generated">
            <a:extLst>
              <a:ext uri="{FF2B5EF4-FFF2-40B4-BE49-F238E27FC236}">
                <a16:creationId xmlns:a16="http://schemas.microsoft.com/office/drawing/2014/main" id="{F716CE63-7974-C3EA-3A38-DE191DB9B3E3}"/>
              </a:ext>
            </a:extLst>
          </p:cNvPr>
          <p:cNvPicPr>
            <a:picLocks noChangeAspect="1"/>
          </p:cNvPicPr>
          <p:nvPr/>
        </p:nvPicPr>
        <p:blipFill rotWithShape="1">
          <a:blip r:embed="rId2"/>
          <a:srcRect l="4421"/>
          <a:stretch/>
        </p:blipFill>
        <p:spPr>
          <a:xfrm>
            <a:off x="7190070" y="365125"/>
            <a:ext cx="4292867" cy="3368577"/>
          </a:xfrm>
          <a:prstGeom prst="rect">
            <a:avLst/>
          </a:prstGeom>
        </p:spPr>
      </p:pic>
      <p:sp>
        <p:nvSpPr>
          <p:cNvPr id="9" name="TextBox 8">
            <a:extLst>
              <a:ext uri="{FF2B5EF4-FFF2-40B4-BE49-F238E27FC236}">
                <a16:creationId xmlns:a16="http://schemas.microsoft.com/office/drawing/2014/main" id="{728B97AD-7E0F-538B-A75D-C34020C43CC3}"/>
              </a:ext>
            </a:extLst>
          </p:cNvPr>
          <p:cNvSpPr txBox="1"/>
          <p:nvPr/>
        </p:nvSpPr>
        <p:spPr>
          <a:xfrm>
            <a:off x="838200" y="2171332"/>
            <a:ext cx="5639602" cy="2031325"/>
          </a:xfrm>
          <a:prstGeom prst="rect">
            <a:avLst/>
          </a:prstGeom>
          <a:noFill/>
        </p:spPr>
        <p:txBody>
          <a:bodyPr wrap="square">
            <a:spAutoFit/>
          </a:bodyPr>
          <a:lstStyle/>
          <a:p>
            <a:pPr algn="just"/>
            <a:r>
              <a:rPr lang="en-CA" dirty="0">
                <a:solidFill>
                  <a:srgbClr val="1F2328"/>
                </a:solidFill>
                <a:highlight>
                  <a:srgbClr val="FFFFFF"/>
                </a:highlight>
                <a:latin typeface="-apple-system"/>
              </a:rPr>
              <a:t>T</a:t>
            </a:r>
            <a:r>
              <a:rPr lang="en-CA" b="0" i="0" u="none" strike="noStrike" dirty="0">
                <a:solidFill>
                  <a:srgbClr val="1F2328"/>
                </a:solidFill>
                <a:effectLst/>
                <a:highlight>
                  <a:srgbClr val="FFFFFF"/>
                </a:highlight>
                <a:latin typeface="-apple-system"/>
              </a:rPr>
              <a:t>he period after 2021 has been marked by unprecedented global challenges, including the COVID-19 pandemic, which compounded the impact of natural disasters. The simultaneous occurrence of health crises and environmental catastrophes has stressed the need for integrated disaster response and recovery systems that can handle multiple concurrent emergencies.</a:t>
            </a:r>
            <a:endParaRPr lang="en-US" dirty="0"/>
          </a:p>
        </p:txBody>
      </p:sp>
    </p:spTree>
    <p:extLst>
      <p:ext uri="{BB962C8B-B14F-4D97-AF65-F5344CB8AC3E}">
        <p14:creationId xmlns:p14="http://schemas.microsoft.com/office/powerpoint/2010/main" val="4025510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67DD-3412-DF24-DC7C-132E14534459}"/>
              </a:ext>
            </a:extLst>
          </p:cNvPr>
          <p:cNvSpPr>
            <a:spLocks noGrp="1"/>
          </p:cNvSpPr>
          <p:nvPr>
            <p:ph type="title"/>
          </p:nvPr>
        </p:nvSpPr>
        <p:spPr>
          <a:xfrm>
            <a:off x="4659429" y="278498"/>
            <a:ext cx="10515600" cy="1325563"/>
          </a:xfrm>
        </p:spPr>
        <p:txBody>
          <a:bodyPr/>
          <a:lstStyle/>
          <a:p>
            <a:r>
              <a:rPr lang="en-US" dirty="0"/>
              <a:t>Any Question?</a:t>
            </a:r>
          </a:p>
        </p:txBody>
      </p:sp>
      <p:pic>
        <p:nvPicPr>
          <p:cNvPr id="5" name="Picture 4" descr="A collage of a person's face&#10;&#10;Description automatically generated">
            <a:extLst>
              <a:ext uri="{FF2B5EF4-FFF2-40B4-BE49-F238E27FC236}">
                <a16:creationId xmlns:a16="http://schemas.microsoft.com/office/drawing/2014/main" id="{267159DD-D6AE-38A1-6304-7C6843159444}"/>
              </a:ext>
            </a:extLst>
          </p:cNvPr>
          <p:cNvPicPr>
            <a:picLocks noChangeAspect="1"/>
          </p:cNvPicPr>
          <p:nvPr/>
        </p:nvPicPr>
        <p:blipFill>
          <a:blip r:embed="rId2"/>
          <a:stretch>
            <a:fillRect/>
          </a:stretch>
        </p:blipFill>
        <p:spPr>
          <a:xfrm>
            <a:off x="2294284" y="2019467"/>
            <a:ext cx="7772400" cy="4473408"/>
          </a:xfrm>
          <a:prstGeom prst="rect">
            <a:avLst/>
          </a:prstGeom>
        </p:spPr>
      </p:pic>
      <p:sp>
        <p:nvSpPr>
          <p:cNvPr id="6" name="Slide Number Placeholder 5">
            <a:extLst>
              <a:ext uri="{FF2B5EF4-FFF2-40B4-BE49-F238E27FC236}">
                <a16:creationId xmlns:a16="http://schemas.microsoft.com/office/drawing/2014/main" id="{67640354-726B-74DA-E48B-408E8A6DEB3C}"/>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416747853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68CBC-96F0-EF60-5A41-FB77D0498467}"/>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7200" dirty="0"/>
              <a:t>Introduction</a:t>
            </a:r>
          </a:p>
        </p:txBody>
      </p:sp>
      <p:sp>
        <p:nvSpPr>
          <p:cNvPr id="1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F97BA"/>
          </a:solidFill>
          <a:ln w="38100" cap="rnd">
            <a:solidFill>
              <a:srgbClr val="7F97B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453712-1232-4DD4-3D65-576892B1A17A}"/>
              </a:ext>
            </a:extLst>
          </p:cNvPr>
          <p:cNvSpPr txBox="1"/>
          <p:nvPr/>
        </p:nvSpPr>
        <p:spPr>
          <a:xfrm>
            <a:off x="640080" y="2706624"/>
            <a:ext cx="7416265" cy="3483864"/>
          </a:xfrm>
          <a:prstGeom prst="rect">
            <a:avLst/>
          </a:prstGeom>
        </p:spPr>
        <p:txBody>
          <a:bodyPr vert="horz" lIns="91440" tIns="45720" rIns="91440" bIns="45720" rtlCol="0">
            <a:normAutofit/>
          </a:bodyPr>
          <a:lstStyle/>
          <a:p>
            <a:pPr>
              <a:lnSpc>
                <a:spcPct val="110000"/>
              </a:lnSpc>
              <a:spcAft>
                <a:spcPts val="600"/>
              </a:spcAft>
            </a:pPr>
            <a:r>
              <a:rPr lang="en-CA" b="0" i="0" dirty="0">
                <a:effectLst/>
                <a:latin typeface="Arial" panose="020B0604020202020204" pitchFamily="34" charset="0"/>
              </a:rPr>
              <a:t>This project aims to provide valuable insights into the impacts of natural disasters and inform strategies to better prepare for and mitigate future events. </a:t>
            </a:r>
            <a:endParaRPr lang="en-US" dirty="0">
              <a:latin typeface="Arial" panose="020B0604020202020204" pitchFamily="34" charset="0"/>
              <a:cs typeface="Arial" panose="020B0604020202020204" pitchFamily="34" charset="0"/>
            </a:endParaRPr>
          </a:p>
        </p:txBody>
      </p:sp>
      <p:pic>
        <p:nvPicPr>
          <p:cNvPr id="10" name="Picture 9" descr="Orange and blue numbers and graphs">
            <a:extLst>
              <a:ext uri="{FF2B5EF4-FFF2-40B4-BE49-F238E27FC236}">
                <a16:creationId xmlns:a16="http://schemas.microsoft.com/office/drawing/2014/main" id="{FF547CA3-B374-D430-682A-B90DB935723B}"/>
              </a:ext>
            </a:extLst>
          </p:cNvPr>
          <p:cNvPicPr>
            <a:picLocks noChangeAspect="1"/>
          </p:cNvPicPr>
          <p:nvPr/>
        </p:nvPicPr>
        <p:blipFill>
          <a:blip r:embed="rId3"/>
          <a:srcRect l="15698" r="25150" b="-2"/>
          <a:stretch/>
        </p:blipFill>
        <p:spPr>
          <a:xfrm>
            <a:off x="8156454" y="-5"/>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sp>
        <p:nvSpPr>
          <p:cNvPr id="7" name="TextBox 6">
            <a:extLst>
              <a:ext uri="{FF2B5EF4-FFF2-40B4-BE49-F238E27FC236}">
                <a16:creationId xmlns:a16="http://schemas.microsoft.com/office/drawing/2014/main" id="{537895F5-67B2-5AA6-0146-866313F800A5}"/>
              </a:ext>
            </a:extLst>
          </p:cNvPr>
          <p:cNvSpPr txBox="1"/>
          <p:nvPr/>
        </p:nvSpPr>
        <p:spPr>
          <a:xfrm>
            <a:off x="637031" y="3327940"/>
            <a:ext cx="5011555" cy="3200876"/>
          </a:xfrm>
          <a:prstGeom prst="rect">
            <a:avLst/>
          </a:prstGeom>
          <a:noFill/>
        </p:spPr>
        <p:txBody>
          <a:bodyPr wrap="square" rtlCol="0">
            <a:spAutoFit/>
          </a:bodyPr>
          <a:lstStyle/>
          <a:p>
            <a:pPr>
              <a:spcAft>
                <a:spcPts val="600"/>
              </a:spcAft>
            </a:pPr>
            <a:endParaRPr lang="en-CA" b="0" i="0" dirty="0">
              <a:effectLst/>
              <a:latin typeface="Arial" panose="020B0604020202020204" pitchFamily="34" charset="0"/>
            </a:endParaRPr>
          </a:p>
          <a:p>
            <a:pPr>
              <a:spcAft>
                <a:spcPts val="600"/>
              </a:spcAft>
            </a:pPr>
            <a:r>
              <a:rPr lang="en-CA" b="0" i="0" dirty="0">
                <a:effectLst/>
                <a:latin typeface="Arial" panose="020B0604020202020204" pitchFamily="34" charset="0"/>
              </a:rPr>
              <a:t>Data would be analyzed to check:</a:t>
            </a:r>
          </a:p>
          <a:p>
            <a:pPr>
              <a:spcAft>
                <a:spcPts val="600"/>
              </a:spcAft>
            </a:pPr>
            <a:endParaRPr lang="en-CA" b="0" i="0" dirty="0">
              <a:effectLst/>
              <a:latin typeface="Arial" panose="020B0604020202020204" pitchFamily="34" charset="0"/>
            </a:endParaRPr>
          </a:p>
          <a:p>
            <a:pPr marL="742950" lvl="1" indent="-285750">
              <a:spcAft>
                <a:spcPts val="600"/>
              </a:spcAft>
              <a:buFont typeface="Wingdings" pitchFamily="2" charset="2"/>
              <a:buChar char="Ø"/>
            </a:pPr>
            <a:r>
              <a:rPr lang="en-CA" b="0" i="0" dirty="0">
                <a:effectLst/>
                <a:latin typeface="Arial" panose="020B0604020202020204" pitchFamily="34" charset="0"/>
              </a:rPr>
              <a:t>Trend Analysis</a:t>
            </a:r>
          </a:p>
          <a:p>
            <a:pPr marL="742950" lvl="1" indent="-285750">
              <a:spcAft>
                <a:spcPts val="600"/>
              </a:spcAft>
              <a:buFont typeface="Wingdings" pitchFamily="2" charset="2"/>
              <a:buChar char="Ø"/>
            </a:pPr>
            <a:r>
              <a:rPr lang="en-CA" b="0" i="0" dirty="0">
                <a:effectLst/>
                <a:latin typeface="Arial" panose="020B0604020202020204" pitchFamily="34" charset="0"/>
              </a:rPr>
              <a:t>Geographic Distribution</a:t>
            </a:r>
          </a:p>
          <a:p>
            <a:pPr marL="742950" lvl="1" indent="-285750">
              <a:spcAft>
                <a:spcPts val="600"/>
              </a:spcAft>
              <a:buFont typeface="Wingdings" pitchFamily="2" charset="2"/>
              <a:buChar char="Ø"/>
            </a:pPr>
            <a:r>
              <a:rPr lang="en-CA" b="0" i="0" dirty="0">
                <a:effectLst/>
                <a:latin typeface="Arial" panose="020B0604020202020204" pitchFamily="34" charset="0"/>
              </a:rPr>
              <a:t>Seasonal Pattern</a:t>
            </a:r>
          </a:p>
          <a:p>
            <a:pPr marL="742950" lvl="1" indent="-285750">
              <a:spcAft>
                <a:spcPts val="600"/>
              </a:spcAft>
              <a:buFont typeface="Wingdings" pitchFamily="2" charset="2"/>
              <a:buChar char="Ø"/>
            </a:pPr>
            <a:r>
              <a:rPr lang="en-CA" b="0" i="0" dirty="0">
                <a:effectLst/>
                <a:latin typeface="Arial" panose="020B0604020202020204" pitchFamily="34" charset="0"/>
              </a:rPr>
              <a:t>Human Impact</a:t>
            </a:r>
          </a:p>
          <a:p>
            <a:pPr marL="742950" lvl="1" indent="-285750">
              <a:spcAft>
                <a:spcPts val="600"/>
              </a:spcAft>
              <a:buFont typeface="Wingdings" pitchFamily="2" charset="2"/>
              <a:buChar char="Ø"/>
            </a:pPr>
            <a:r>
              <a:rPr lang="en-CA" b="0" i="0" dirty="0">
                <a:effectLst/>
                <a:latin typeface="Arial" panose="020B0604020202020204" pitchFamily="34" charset="0"/>
              </a:rPr>
              <a:t>Economic Impact</a:t>
            </a:r>
          </a:p>
          <a:p>
            <a:pPr>
              <a:spcAft>
                <a:spcPts val="600"/>
              </a:spcAft>
            </a:pPr>
            <a:endParaRPr lang="en-US" dirty="0"/>
          </a:p>
        </p:txBody>
      </p:sp>
      <p:sp>
        <p:nvSpPr>
          <p:cNvPr id="8" name="Slide Number Placeholder 7">
            <a:extLst>
              <a:ext uri="{FF2B5EF4-FFF2-40B4-BE49-F238E27FC236}">
                <a16:creationId xmlns:a16="http://schemas.microsoft.com/office/drawing/2014/main" id="{A9088694-3A98-E75B-2C90-4471C361FF44}"/>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307120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F958-6820-276E-F030-D97BA262E6C7}"/>
              </a:ext>
            </a:extLst>
          </p:cNvPr>
          <p:cNvSpPr>
            <a:spLocks noGrp="1"/>
          </p:cNvSpPr>
          <p:nvPr>
            <p:ph type="title"/>
          </p:nvPr>
        </p:nvSpPr>
        <p:spPr>
          <a:xfrm>
            <a:off x="3905649" y="0"/>
            <a:ext cx="10515600" cy="1325563"/>
          </a:xfrm>
        </p:spPr>
        <p:txBody>
          <a:bodyPr/>
          <a:lstStyle/>
          <a:p>
            <a:r>
              <a:rPr lang="en-CA" sz="5400" b="0" i="0" dirty="0">
                <a:effectLst/>
              </a:rPr>
              <a:t>DISASTERS 1970-2021</a:t>
            </a:r>
            <a:endParaRPr lang="en-US" dirty="0"/>
          </a:p>
        </p:txBody>
      </p:sp>
      <p:graphicFrame>
        <p:nvGraphicFramePr>
          <p:cNvPr id="4" name="Table 3">
            <a:extLst>
              <a:ext uri="{FF2B5EF4-FFF2-40B4-BE49-F238E27FC236}">
                <a16:creationId xmlns:a16="http://schemas.microsoft.com/office/drawing/2014/main" id="{8D9469D9-B759-563E-1056-15EB7E68D14D}"/>
              </a:ext>
            </a:extLst>
          </p:cNvPr>
          <p:cNvGraphicFramePr>
            <a:graphicFrameLocks noGrp="1"/>
          </p:cNvGraphicFramePr>
          <p:nvPr>
            <p:extLst>
              <p:ext uri="{D42A27DB-BD31-4B8C-83A1-F6EECF244321}">
                <p14:modId xmlns:p14="http://schemas.microsoft.com/office/powerpoint/2010/main" val="2768439866"/>
              </p:ext>
            </p:extLst>
          </p:nvPr>
        </p:nvGraphicFramePr>
        <p:xfrm>
          <a:off x="342900" y="1127919"/>
          <a:ext cx="11240299" cy="4602162"/>
        </p:xfrm>
        <a:graphic>
          <a:graphicData uri="http://schemas.openxmlformats.org/drawingml/2006/table">
            <a:tbl>
              <a:tblPr/>
              <a:tblGrid>
                <a:gridCol w="557090">
                  <a:extLst>
                    <a:ext uri="{9D8B030D-6E8A-4147-A177-3AD203B41FA5}">
                      <a16:colId xmlns:a16="http://schemas.microsoft.com/office/drawing/2014/main" val="3050095482"/>
                    </a:ext>
                  </a:extLst>
                </a:gridCol>
                <a:gridCol w="603997">
                  <a:extLst>
                    <a:ext uri="{9D8B030D-6E8A-4147-A177-3AD203B41FA5}">
                      <a16:colId xmlns:a16="http://schemas.microsoft.com/office/drawing/2014/main" val="1130476120"/>
                    </a:ext>
                  </a:extLst>
                </a:gridCol>
                <a:gridCol w="1099326">
                  <a:extLst>
                    <a:ext uri="{9D8B030D-6E8A-4147-A177-3AD203B41FA5}">
                      <a16:colId xmlns:a16="http://schemas.microsoft.com/office/drawing/2014/main" val="3440364609"/>
                    </a:ext>
                  </a:extLst>
                </a:gridCol>
                <a:gridCol w="790527">
                  <a:extLst>
                    <a:ext uri="{9D8B030D-6E8A-4147-A177-3AD203B41FA5}">
                      <a16:colId xmlns:a16="http://schemas.microsoft.com/office/drawing/2014/main" val="3806357096"/>
                    </a:ext>
                  </a:extLst>
                </a:gridCol>
                <a:gridCol w="982539">
                  <a:extLst>
                    <a:ext uri="{9D8B030D-6E8A-4147-A177-3AD203B41FA5}">
                      <a16:colId xmlns:a16="http://schemas.microsoft.com/office/drawing/2014/main" val="2012911724"/>
                    </a:ext>
                  </a:extLst>
                </a:gridCol>
                <a:gridCol w="1154355">
                  <a:extLst>
                    <a:ext uri="{9D8B030D-6E8A-4147-A177-3AD203B41FA5}">
                      <a16:colId xmlns:a16="http://schemas.microsoft.com/office/drawing/2014/main" val="2541312528"/>
                    </a:ext>
                  </a:extLst>
                </a:gridCol>
                <a:gridCol w="717666">
                  <a:extLst>
                    <a:ext uri="{9D8B030D-6E8A-4147-A177-3AD203B41FA5}">
                      <a16:colId xmlns:a16="http://schemas.microsoft.com/office/drawing/2014/main" val="1937965097"/>
                    </a:ext>
                  </a:extLst>
                </a:gridCol>
                <a:gridCol w="668417">
                  <a:extLst>
                    <a:ext uri="{9D8B030D-6E8A-4147-A177-3AD203B41FA5}">
                      <a16:colId xmlns:a16="http://schemas.microsoft.com/office/drawing/2014/main" val="2384003060"/>
                    </a:ext>
                  </a:extLst>
                </a:gridCol>
                <a:gridCol w="641795">
                  <a:extLst>
                    <a:ext uri="{9D8B030D-6E8A-4147-A177-3AD203B41FA5}">
                      <a16:colId xmlns:a16="http://schemas.microsoft.com/office/drawing/2014/main" val="114388176"/>
                    </a:ext>
                  </a:extLst>
                </a:gridCol>
                <a:gridCol w="709088">
                  <a:extLst>
                    <a:ext uri="{9D8B030D-6E8A-4147-A177-3AD203B41FA5}">
                      <a16:colId xmlns:a16="http://schemas.microsoft.com/office/drawing/2014/main" val="1961947103"/>
                    </a:ext>
                  </a:extLst>
                </a:gridCol>
                <a:gridCol w="736600">
                  <a:extLst>
                    <a:ext uri="{9D8B030D-6E8A-4147-A177-3AD203B41FA5}">
                      <a16:colId xmlns:a16="http://schemas.microsoft.com/office/drawing/2014/main" val="707850428"/>
                    </a:ext>
                  </a:extLst>
                </a:gridCol>
                <a:gridCol w="711200">
                  <a:extLst>
                    <a:ext uri="{9D8B030D-6E8A-4147-A177-3AD203B41FA5}">
                      <a16:colId xmlns:a16="http://schemas.microsoft.com/office/drawing/2014/main" val="579221440"/>
                    </a:ext>
                  </a:extLst>
                </a:gridCol>
                <a:gridCol w="736600">
                  <a:extLst>
                    <a:ext uri="{9D8B030D-6E8A-4147-A177-3AD203B41FA5}">
                      <a16:colId xmlns:a16="http://schemas.microsoft.com/office/drawing/2014/main" val="125583502"/>
                    </a:ext>
                  </a:extLst>
                </a:gridCol>
                <a:gridCol w="1131099">
                  <a:extLst>
                    <a:ext uri="{9D8B030D-6E8A-4147-A177-3AD203B41FA5}">
                      <a16:colId xmlns:a16="http://schemas.microsoft.com/office/drawing/2014/main" val="1571641646"/>
                    </a:ext>
                  </a:extLst>
                </a:gridCol>
              </a:tblGrid>
              <a:tr h="767027">
                <a:tc>
                  <a:txBody>
                    <a:bodyPr/>
                    <a:lstStyle/>
                    <a:p>
                      <a:pPr algn="ctr"/>
                      <a:r>
                        <a:rPr lang="en-CA" sz="1100" b="1" dirty="0">
                          <a:solidFill>
                            <a:srgbClr val="000000"/>
                          </a:solidFill>
                          <a:effectLst/>
                          <a:latin typeface="Helvetica Neue" panose="02000503000000020004" pitchFamily="2" charset="0"/>
                        </a:rPr>
                        <a:t>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Group</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Subgroup</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Type</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Country</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Region</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Continent</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Start 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Start Month</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End 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a:solidFill>
                            <a:srgbClr val="000000"/>
                          </a:solidFill>
                          <a:effectLst/>
                          <a:latin typeface="Helvetica Neue" panose="02000503000000020004" pitchFamily="2" charset="0"/>
                        </a:rPr>
                        <a:t>End Month</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Deaths</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Affected</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Damages ('000 US$)</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892844605"/>
                  </a:ext>
                </a:extLst>
              </a:tr>
              <a:tr h="767027">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Natural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Hydrological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Flood</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Argentina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South America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Americas</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36.0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r>
                        <a:rPr lang="en-CA" sz="1100" dirty="0">
                          <a:effectLst/>
                          <a:latin typeface="Helvetica" pitchFamily="2" charset="0"/>
                        </a:rPr>
                      </a:br>
                      <a:r>
                        <a:rPr lang="en-CA" sz="1100" dirty="0">
                          <a:effectLst/>
                          <a:latin typeface="Helvetica" pitchFamily="2" charset="0"/>
                        </a:rPr>
                        <a:t>-</a:t>
                      </a: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25000.0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5520809"/>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Meteorological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Storm</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Australia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Australia and New Zealand</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Oceania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13.0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r>
                        <a:rPr lang="en-CA" sz="1100" dirty="0">
                          <a:effectLst/>
                          <a:latin typeface="Helvetica" pitchFamily="2" charset="0"/>
                        </a:rPr>
                      </a:br>
                      <a:r>
                        <a:rPr lang="en-CA" sz="1100" dirty="0">
                          <a:effectLst/>
                          <a:latin typeface="Helvetica" pitchFamily="2" charset="0"/>
                        </a:rPr>
                        <a:t>-</a:t>
                      </a: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72475.0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4382860"/>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Hydrological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Flood</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Benin</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Western Africa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Africa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9.0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9.0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200.0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144344"/>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Meteorological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Storm</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Bangladesh</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Southern 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Asia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300000.0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3648000.0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86400.0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6979550"/>
                  </a:ext>
                </a:extLst>
              </a:tr>
              <a:tr h="767027">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Meteorological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Storm</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Bangladesh</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Southern 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4.0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4.0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110.0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5016196"/>
                  </a:ext>
                </a:extLst>
              </a:tr>
            </a:tbl>
          </a:graphicData>
        </a:graphic>
      </p:graphicFrame>
      <p:sp>
        <p:nvSpPr>
          <p:cNvPr id="5" name="TextBox 4">
            <a:extLst>
              <a:ext uri="{FF2B5EF4-FFF2-40B4-BE49-F238E27FC236}">
                <a16:creationId xmlns:a16="http://schemas.microsoft.com/office/drawing/2014/main" id="{806112BC-46AE-7F38-EE6D-A8DD718C5201}"/>
              </a:ext>
            </a:extLst>
          </p:cNvPr>
          <p:cNvSpPr txBox="1"/>
          <p:nvPr/>
        </p:nvSpPr>
        <p:spPr>
          <a:xfrm>
            <a:off x="241300" y="5880100"/>
            <a:ext cx="8141972" cy="107721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Reference:</a:t>
            </a:r>
            <a:br>
              <a:rPr lang="en-CA" sz="1600" dirty="0">
                <a:latin typeface="Arial" panose="020B0604020202020204" pitchFamily="34" charset="0"/>
                <a:cs typeface="Arial" panose="020B0604020202020204" pitchFamily="34" charset="0"/>
              </a:rPr>
            </a:br>
            <a:r>
              <a:rPr lang="en-CA" sz="1600" b="0" i="0" dirty="0">
                <a:effectLst/>
                <a:latin typeface="Arial" panose="020B0604020202020204" pitchFamily="34" charset="0"/>
                <a:cs typeface="Arial" panose="020B0604020202020204" pitchFamily="34" charset="0"/>
              </a:rPr>
              <a:t>https://</a:t>
            </a:r>
            <a:r>
              <a:rPr lang="en-CA" sz="1600" b="0" i="0" dirty="0" err="1">
                <a:effectLst/>
                <a:latin typeface="Arial" panose="020B0604020202020204" pitchFamily="34" charset="0"/>
                <a:cs typeface="Arial" panose="020B0604020202020204" pitchFamily="34" charset="0"/>
              </a:rPr>
              <a:t>www.kaggle.com</a:t>
            </a:r>
            <a:r>
              <a:rPr lang="en-CA" sz="1600" b="0" i="0" dirty="0">
                <a:effectLst/>
                <a:latin typeface="Arial" panose="020B0604020202020204" pitchFamily="34" charset="0"/>
                <a:cs typeface="Arial" panose="020B0604020202020204" pitchFamily="34" charset="0"/>
              </a:rPr>
              <a:t>/datasets/</a:t>
            </a:r>
            <a:r>
              <a:rPr lang="en-CA" sz="1600" b="0" i="0" dirty="0" err="1">
                <a:effectLst/>
                <a:latin typeface="Arial" panose="020B0604020202020204" pitchFamily="34" charset="0"/>
                <a:cs typeface="Arial" panose="020B0604020202020204" pitchFamily="34" charset="0"/>
              </a:rPr>
              <a:t>brsdincer</a:t>
            </a:r>
            <a:r>
              <a:rPr lang="en-CA" sz="1600" b="0" i="0" dirty="0">
                <a:effectLst/>
                <a:latin typeface="Arial" panose="020B0604020202020204" pitchFamily="34" charset="0"/>
                <a:cs typeface="Arial" panose="020B0604020202020204" pitchFamily="34" charset="0"/>
              </a:rPr>
              <a:t>/all-natural-disasters-19002021-eosdis</a:t>
            </a:r>
            <a:br>
              <a:rPr lang="en-CA" sz="1600" dirty="0">
                <a:latin typeface="Arial" panose="020B0604020202020204" pitchFamily="34" charset="0"/>
                <a:cs typeface="Arial" panose="020B0604020202020204" pitchFamily="34" charset="0"/>
              </a:rPr>
            </a:br>
            <a:r>
              <a:rPr lang="en-CA" sz="1600" b="0" i="0" dirty="0">
                <a:effectLst/>
                <a:latin typeface="Arial" panose="020B0604020202020204" pitchFamily="34" charset="0"/>
                <a:cs typeface="Arial" panose="020B0604020202020204" pitchFamily="34" charset="0"/>
              </a:rPr>
              <a:t>https://utorvirtdatap-8p31345.slack.com/archives/C07EX4ECLQM/p1722476607457499</a:t>
            </a:r>
            <a:br>
              <a:rPr lang="en-CA"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99C6FCB-4302-E12D-B199-08902E1C74AD}"/>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31348733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saster type&#10;&#10;Description automatically generated">
            <a:extLst>
              <a:ext uri="{FF2B5EF4-FFF2-40B4-BE49-F238E27FC236}">
                <a16:creationId xmlns:a16="http://schemas.microsoft.com/office/drawing/2014/main" id="{DED8A5CC-08D1-C84D-4275-14F8A3159459}"/>
              </a:ext>
            </a:extLst>
          </p:cNvPr>
          <p:cNvPicPr>
            <a:picLocks noChangeAspect="1"/>
          </p:cNvPicPr>
          <p:nvPr/>
        </p:nvPicPr>
        <p:blipFill>
          <a:blip r:embed="rId3"/>
          <a:stretch>
            <a:fillRect/>
          </a:stretch>
        </p:blipFill>
        <p:spPr>
          <a:xfrm>
            <a:off x="-46154" y="1104681"/>
            <a:ext cx="8092873" cy="5213986"/>
          </a:xfrm>
          <a:prstGeom prst="rect">
            <a:avLst/>
          </a:prstGeom>
        </p:spPr>
      </p:pic>
      <p:sp>
        <p:nvSpPr>
          <p:cNvPr id="2" name="Title 1">
            <a:extLst>
              <a:ext uri="{FF2B5EF4-FFF2-40B4-BE49-F238E27FC236}">
                <a16:creationId xmlns:a16="http://schemas.microsoft.com/office/drawing/2014/main" id="{9DFA7E49-4C93-B87F-5E01-ADB29D36F963}"/>
              </a:ext>
            </a:extLst>
          </p:cNvPr>
          <p:cNvSpPr>
            <a:spLocks noGrp="1"/>
          </p:cNvSpPr>
          <p:nvPr>
            <p:ph type="title"/>
          </p:nvPr>
        </p:nvSpPr>
        <p:spPr>
          <a:xfrm>
            <a:off x="30162" y="-320675"/>
            <a:ext cx="10515600" cy="1325563"/>
          </a:xfrm>
        </p:spPr>
        <p:txBody>
          <a:bodyPr>
            <a:noAutofit/>
          </a:bodyPr>
          <a:lstStyle/>
          <a:p>
            <a:r>
              <a:rPr lang="en-CA" sz="2800" b="0" i="0">
                <a:solidFill>
                  <a:srgbClr val="7030A0"/>
                </a:solidFill>
                <a:effectLst/>
                <a:latin typeface="Arial" panose="020B0604020202020204" pitchFamily="34" charset="0"/>
              </a:rPr>
              <a:t>Trend Analysis:</a:t>
            </a:r>
            <a:endParaRPr lang="en-US" sz="2800" dirty="0">
              <a:solidFill>
                <a:srgbClr val="7030A0"/>
              </a:solidFill>
            </a:endParaRPr>
          </a:p>
        </p:txBody>
      </p:sp>
      <p:sp>
        <p:nvSpPr>
          <p:cNvPr id="27" name="TextBox 26">
            <a:extLst>
              <a:ext uri="{FF2B5EF4-FFF2-40B4-BE49-F238E27FC236}">
                <a16:creationId xmlns:a16="http://schemas.microsoft.com/office/drawing/2014/main" id="{55AFCBF0-9819-6A1E-C426-CB3015EB223B}"/>
              </a:ext>
            </a:extLst>
          </p:cNvPr>
          <p:cNvSpPr txBox="1"/>
          <p:nvPr/>
        </p:nvSpPr>
        <p:spPr>
          <a:xfrm>
            <a:off x="30162" y="539334"/>
            <a:ext cx="11544300" cy="369332"/>
          </a:xfrm>
          <a:prstGeom prst="rect">
            <a:avLst/>
          </a:prstGeom>
          <a:noFill/>
        </p:spPr>
        <p:txBody>
          <a:bodyPr wrap="square" rtlCol="0">
            <a:spAutoFit/>
          </a:bodyPr>
          <a:lstStyle/>
          <a:p>
            <a:r>
              <a:rPr lang="en-CA" sz="1800" b="0" i="0">
                <a:effectLst/>
                <a:latin typeface="Arial" panose="020B0604020202020204" pitchFamily="34" charset="0"/>
              </a:rPr>
              <a:t>How have the frequency of different types of natural</a:t>
            </a:r>
            <a:r>
              <a:rPr lang="en-CA" b="0" i="0">
                <a:effectLst/>
                <a:latin typeface="Arial" panose="020B0604020202020204" pitchFamily="34" charset="0"/>
              </a:rPr>
              <a:t> </a:t>
            </a:r>
            <a:r>
              <a:rPr lang="en-CA" sz="1800" b="0" i="0">
                <a:effectLst/>
                <a:latin typeface="Arial" panose="020B0604020202020204" pitchFamily="34" charset="0"/>
              </a:rPr>
              <a:t>disasters changed from 1970 to 2021?</a:t>
            </a:r>
            <a:endParaRPr lang="en-US" dirty="0"/>
          </a:p>
        </p:txBody>
      </p:sp>
      <p:graphicFrame>
        <p:nvGraphicFramePr>
          <p:cNvPr id="29" name="Table 28">
            <a:extLst>
              <a:ext uri="{FF2B5EF4-FFF2-40B4-BE49-F238E27FC236}">
                <a16:creationId xmlns:a16="http://schemas.microsoft.com/office/drawing/2014/main" id="{E89FD737-5A01-C574-B077-F7D8E1C6F7AE}"/>
              </a:ext>
            </a:extLst>
          </p:cNvPr>
          <p:cNvGraphicFramePr>
            <a:graphicFrameLocks noGrp="1"/>
          </p:cNvGraphicFramePr>
          <p:nvPr>
            <p:extLst>
              <p:ext uri="{D42A27DB-BD31-4B8C-83A1-F6EECF244321}">
                <p14:modId xmlns:p14="http://schemas.microsoft.com/office/powerpoint/2010/main" val="1508660852"/>
              </p:ext>
            </p:extLst>
          </p:nvPr>
        </p:nvGraphicFramePr>
        <p:xfrm>
          <a:off x="8046719" y="1546095"/>
          <a:ext cx="3965464" cy="4165839"/>
        </p:xfrm>
        <a:graphic>
          <a:graphicData uri="http://schemas.openxmlformats.org/drawingml/2006/table">
            <a:tbl>
              <a:tblPr>
                <a:tableStyleId>{69C7853C-536D-4A76-A0AE-DD22124D55A5}</a:tableStyleId>
              </a:tblPr>
              <a:tblGrid>
                <a:gridCol w="1797532">
                  <a:extLst>
                    <a:ext uri="{9D8B030D-6E8A-4147-A177-3AD203B41FA5}">
                      <a16:colId xmlns:a16="http://schemas.microsoft.com/office/drawing/2014/main" val="2133318190"/>
                    </a:ext>
                  </a:extLst>
                </a:gridCol>
                <a:gridCol w="1399201">
                  <a:extLst>
                    <a:ext uri="{9D8B030D-6E8A-4147-A177-3AD203B41FA5}">
                      <a16:colId xmlns:a16="http://schemas.microsoft.com/office/drawing/2014/main" val="2974510822"/>
                    </a:ext>
                  </a:extLst>
                </a:gridCol>
                <a:gridCol w="768731">
                  <a:extLst>
                    <a:ext uri="{9D8B030D-6E8A-4147-A177-3AD203B41FA5}">
                      <a16:colId xmlns:a16="http://schemas.microsoft.com/office/drawing/2014/main" val="2420929886"/>
                    </a:ext>
                  </a:extLst>
                </a:gridCol>
              </a:tblGrid>
              <a:tr h="230620">
                <a:tc gridSpan="3">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Total Disaster Types  1970 - 2021</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29543083"/>
                  </a:ext>
                </a:extLst>
              </a:tr>
              <a:tr h="316847">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Disaster Type</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Disaster Counts</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Total</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extLst>
                  <a:ext uri="{0D108BD9-81ED-4DB2-BD59-A6C34878D82A}">
                    <a16:rowId xmlns:a16="http://schemas.microsoft.com/office/drawing/2014/main" val="2431399784"/>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Flood</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5</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5272</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271705"/>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Storm</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11</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4005</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5622"/>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Epidemic</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1436</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546751"/>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Earthquake</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1137</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5397"/>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Landslide</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9</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713</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236860"/>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Drought</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685</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535801"/>
                  </a:ext>
                </a:extLst>
              </a:tr>
              <a:tr h="246614">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Extreme temperature </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584</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551851"/>
                  </a:ext>
                </a:extLst>
              </a:tr>
              <a:tr h="23062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Wildfire</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452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48692"/>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Volcanic activity</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222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829104"/>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Insect infestation</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8</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93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290585"/>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Mass movement (dry)</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10</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246460"/>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Glacial lake outburst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6</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29861"/>
                  </a:ext>
                </a:extLst>
              </a:tr>
              <a:tr h="25941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Animal accident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0</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923436"/>
                  </a:ext>
                </a:extLst>
              </a:tr>
              <a:tr h="23062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Impact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7</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6659660"/>
                  </a:ext>
                </a:extLst>
              </a:tr>
            </a:tbl>
          </a:graphicData>
        </a:graphic>
      </p:graphicFrame>
      <p:sp>
        <p:nvSpPr>
          <p:cNvPr id="7" name="Slide Number Placeholder 6">
            <a:extLst>
              <a:ext uri="{FF2B5EF4-FFF2-40B4-BE49-F238E27FC236}">
                <a16:creationId xmlns:a16="http://schemas.microsoft.com/office/drawing/2014/main" id="{25B4829C-E657-36A6-372D-BFB18851DC7A}"/>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367025793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A51C1-CB65-C4E0-A079-424A3273882B}"/>
              </a:ext>
            </a:extLst>
          </p:cNvPr>
          <p:cNvSpPr>
            <a:spLocks noGrp="1"/>
          </p:cNvSpPr>
          <p:nvPr>
            <p:ph idx="1"/>
          </p:nvPr>
        </p:nvSpPr>
        <p:spPr/>
        <p:txBody>
          <a:bodyPr/>
          <a:lstStyle/>
          <a:p>
            <a:r>
              <a:rPr lang="en-US" dirty="0"/>
              <a:t>]</a:t>
            </a:r>
          </a:p>
        </p:txBody>
      </p:sp>
      <p:pic>
        <p:nvPicPr>
          <p:cNvPr id="5" name="Picture 4" descr="A graph of a disaster&#10;&#10;Description automatically generated">
            <a:extLst>
              <a:ext uri="{FF2B5EF4-FFF2-40B4-BE49-F238E27FC236}">
                <a16:creationId xmlns:a16="http://schemas.microsoft.com/office/drawing/2014/main" id="{1C4F33B3-C837-28A0-4E15-3689C8F0B474}"/>
              </a:ext>
            </a:extLst>
          </p:cNvPr>
          <p:cNvPicPr>
            <a:picLocks noChangeAspect="1"/>
          </p:cNvPicPr>
          <p:nvPr/>
        </p:nvPicPr>
        <p:blipFill>
          <a:blip r:embed="rId3"/>
          <a:stretch>
            <a:fillRect/>
          </a:stretch>
        </p:blipFill>
        <p:spPr>
          <a:xfrm>
            <a:off x="671900" y="491419"/>
            <a:ext cx="10848200" cy="6328117"/>
          </a:xfrm>
          <a:prstGeom prst="rect">
            <a:avLst/>
          </a:prstGeom>
        </p:spPr>
      </p:pic>
      <p:sp>
        <p:nvSpPr>
          <p:cNvPr id="12" name="TextBox 11">
            <a:extLst>
              <a:ext uri="{FF2B5EF4-FFF2-40B4-BE49-F238E27FC236}">
                <a16:creationId xmlns:a16="http://schemas.microsoft.com/office/drawing/2014/main" id="{A529A2D8-971F-E2C6-81B7-F71B37B147CC}"/>
              </a:ext>
            </a:extLst>
          </p:cNvPr>
          <p:cNvSpPr txBox="1"/>
          <p:nvPr/>
        </p:nvSpPr>
        <p:spPr>
          <a:xfrm>
            <a:off x="165100" y="306753"/>
            <a:ext cx="12204700" cy="369332"/>
          </a:xfrm>
          <a:prstGeom prst="rect">
            <a:avLst/>
          </a:prstGeom>
          <a:noFill/>
        </p:spPr>
        <p:txBody>
          <a:bodyPr wrap="square" rtlCol="0">
            <a:spAutoFit/>
          </a:bodyPr>
          <a:lstStyle/>
          <a:p>
            <a:r>
              <a:rPr lang="en-CA" b="0" i="0" u="none" strike="noStrike" dirty="0">
                <a:solidFill>
                  <a:srgbClr val="000000"/>
                </a:solidFill>
                <a:effectLst/>
                <a:latin typeface="Arial" panose="020B0604020202020204" pitchFamily="34" charset="0"/>
                <a:cs typeface="Arial" panose="020B0604020202020204" pitchFamily="34" charset="0"/>
              </a:rPr>
              <a:t>How have the occurrences of earthquakes, floods, hurricanes, wildfires, and other natural disasters varied over time?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C4C9B9-919B-9E74-4FC9-76B520EB3FDC}"/>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131524928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FA4B-A727-2479-CE78-4DD42B060930}"/>
              </a:ext>
            </a:extLst>
          </p:cNvPr>
          <p:cNvSpPr>
            <a:spLocks noGrp="1"/>
          </p:cNvSpPr>
          <p:nvPr>
            <p:ph type="title"/>
          </p:nvPr>
        </p:nvSpPr>
        <p:spPr>
          <a:xfrm>
            <a:off x="730767" y="85724"/>
            <a:ext cx="10515600" cy="1325563"/>
          </a:xfrm>
        </p:spPr>
        <p:txBody>
          <a:bodyPr>
            <a:normAutofit/>
          </a:bodyPr>
          <a:lstStyle/>
          <a:p>
            <a:r>
              <a:rPr lang="en-CA" sz="1800" i="0" u="none" strike="noStrike" dirty="0">
                <a:solidFill>
                  <a:srgbClr val="0070C0"/>
                </a:solidFill>
                <a:effectLst/>
                <a:latin typeface="Arial" panose="020B0604020202020204" pitchFamily="34" charset="0"/>
                <a:cs typeface="Arial" panose="020B0604020202020204" pitchFamily="34" charset="0"/>
              </a:rPr>
              <a:t>What are the three most frequent disasters over these years?</a:t>
            </a:r>
            <a:endParaRPr lang="en-US" sz="1800" dirty="0">
              <a:solidFill>
                <a:srgbClr val="0070C0"/>
              </a:solidFill>
              <a:latin typeface="Arial" panose="020B0604020202020204" pitchFamily="34" charset="0"/>
              <a:cs typeface="Arial" panose="020B0604020202020204" pitchFamily="34" charset="0"/>
            </a:endParaRPr>
          </a:p>
        </p:txBody>
      </p:sp>
      <p:pic>
        <p:nvPicPr>
          <p:cNvPr id="4" name="Picture 3" descr="A pie chart with text on it&#10;&#10;Description automatically generated">
            <a:extLst>
              <a:ext uri="{FF2B5EF4-FFF2-40B4-BE49-F238E27FC236}">
                <a16:creationId xmlns:a16="http://schemas.microsoft.com/office/drawing/2014/main" id="{9FFAED09-B69D-2213-ACFF-4533DDC77B71}"/>
              </a:ext>
            </a:extLst>
          </p:cNvPr>
          <p:cNvPicPr>
            <a:picLocks noChangeAspect="1"/>
          </p:cNvPicPr>
          <p:nvPr/>
        </p:nvPicPr>
        <p:blipFill>
          <a:blip r:embed="rId2"/>
          <a:stretch>
            <a:fillRect/>
          </a:stretch>
        </p:blipFill>
        <p:spPr>
          <a:xfrm>
            <a:off x="3103934" y="1151274"/>
            <a:ext cx="6535366" cy="4901525"/>
          </a:xfrm>
          <a:prstGeom prst="rect">
            <a:avLst/>
          </a:prstGeom>
        </p:spPr>
      </p:pic>
      <p:pic>
        <p:nvPicPr>
          <p:cNvPr id="6" name="Picture 5" descr="A group of people wearing face masks&#10;&#10;Description automatically generated">
            <a:extLst>
              <a:ext uri="{FF2B5EF4-FFF2-40B4-BE49-F238E27FC236}">
                <a16:creationId xmlns:a16="http://schemas.microsoft.com/office/drawing/2014/main" id="{4E6982DA-046F-CF5E-9129-5057ECDA51E4}"/>
              </a:ext>
            </a:extLst>
          </p:cNvPr>
          <p:cNvPicPr>
            <a:picLocks noChangeAspect="1"/>
          </p:cNvPicPr>
          <p:nvPr/>
        </p:nvPicPr>
        <p:blipFill>
          <a:blip r:embed="rId3"/>
          <a:stretch>
            <a:fillRect/>
          </a:stretch>
        </p:blipFill>
        <p:spPr>
          <a:xfrm>
            <a:off x="945633" y="1411287"/>
            <a:ext cx="3925334" cy="2611437"/>
          </a:xfrm>
          <a:prstGeom prst="ellipse">
            <a:avLst/>
          </a:prstGeom>
        </p:spPr>
      </p:pic>
      <p:pic>
        <p:nvPicPr>
          <p:cNvPr id="8" name="Picture 7" descr="A house flooded with water&#10;&#10;Description automatically generated">
            <a:extLst>
              <a:ext uri="{FF2B5EF4-FFF2-40B4-BE49-F238E27FC236}">
                <a16:creationId xmlns:a16="http://schemas.microsoft.com/office/drawing/2014/main" id="{719A3F94-5547-C777-DB2C-19268614C99B}"/>
              </a:ext>
            </a:extLst>
          </p:cNvPr>
          <p:cNvPicPr>
            <a:picLocks noChangeAspect="1"/>
          </p:cNvPicPr>
          <p:nvPr/>
        </p:nvPicPr>
        <p:blipFill>
          <a:blip r:embed="rId4"/>
          <a:stretch>
            <a:fillRect/>
          </a:stretch>
        </p:blipFill>
        <p:spPr>
          <a:xfrm>
            <a:off x="563967" y="4223544"/>
            <a:ext cx="4346800" cy="2446338"/>
          </a:xfrm>
          <a:prstGeom prst="ellipse">
            <a:avLst/>
          </a:prstGeom>
        </p:spPr>
      </p:pic>
      <p:pic>
        <p:nvPicPr>
          <p:cNvPr id="12" name="Picture 11" descr="A storm clouds over a field&#10;&#10;Description automatically generated">
            <a:extLst>
              <a:ext uri="{FF2B5EF4-FFF2-40B4-BE49-F238E27FC236}">
                <a16:creationId xmlns:a16="http://schemas.microsoft.com/office/drawing/2014/main" id="{1AEC07F4-80CF-1676-C1CA-2173BF41766E}"/>
              </a:ext>
            </a:extLst>
          </p:cNvPr>
          <p:cNvPicPr>
            <a:picLocks noChangeAspect="1"/>
          </p:cNvPicPr>
          <p:nvPr/>
        </p:nvPicPr>
        <p:blipFill>
          <a:blip r:embed="rId5"/>
          <a:stretch>
            <a:fillRect/>
          </a:stretch>
        </p:blipFill>
        <p:spPr>
          <a:xfrm>
            <a:off x="7281235" y="4273156"/>
            <a:ext cx="4442880" cy="2499120"/>
          </a:xfrm>
          <a:prstGeom prst="ellipse">
            <a:avLst/>
          </a:prstGeom>
        </p:spPr>
      </p:pic>
      <p:sp>
        <p:nvSpPr>
          <p:cNvPr id="3" name="Slide Number Placeholder 2">
            <a:extLst>
              <a:ext uri="{FF2B5EF4-FFF2-40B4-BE49-F238E27FC236}">
                <a16:creationId xmlns:a16="http://schemas.microsoft.com/office/drawing/2014/main" id="{B8A41F4C-B178-C37A-2197-654A802296CA}"/>
              </a:ext>
            </a:extLst>
          </p:cNvPr>
          <p:cNvSpPr>
            <a:spLocks noGrp="1"/>
          </p:cNvSpPr>
          <p:nvPr>
            <p:ph type="sldNum" sz="quarter" idx="12"/>
          </p:nvPr>
        </p:nvSpPr>
        <p:spPr/>
        <p:txBody>
          <a:bodyPr/>
          <a:lstStyle/>
          <a:p>
            <a:fld id="{A7CD31F4-64FA-4BA0-9498-67783267A8C8}" type="slidenum">
              <a:rPr lang="en-US" smtClean="0"/>
              <a:t>6</a:t>
            </a:fld>
            <a:endParaRPr lang="en-US"/>
          </a:p>
        </p:txBody>
      </p:sp>
    </p:spTree>
    <p:extLst>
      <p:ext uri="{BB962C8B-B14F-4D97-AF65-F5344CB8AC3E}">
        <p14:creationId xmlns:p14="http://schemas.microsoft.com/office/powerpoint/2010/main" val="11344814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disaster&#10;&#10;Description automatically generated">
            <a:extLst>
              <a:ext uri="{FF2B5EF4-FFF2-40B4-BE49-F238E27FC236}">
                <a16:creationId xmlns:a16="http://schemas.microsoft.com/office/drawing/2014/main" id="{0B3E6559-DD30-FB29-B79A-A99E401F0E02}"/>
              </a:ext>
            </a:extLst>
          </p:cNvPr>
          <p:cNvPicPr>
            <a:picLocks noGrp="1" noChangeAspect="1"/>
          </p:cNvPicPr>
          <p:nvPr>
            <p:ph idx="1"/>
          </p:nvPr>
        </p:nvPicPr>
        <p:blipFill rotWithShape="1">
          <a:blip r:embed="rId2"/>
          <a:srcRect l="6784"/>
          <a:stretch/>
        </p:blipFill>
        <p:spPr>
          <a:xfrm>
            <a:off x="793447" y="1020277"/>
            <a:ext cx="10605105" cy="5688498"/>
          </a:xfrm>
        </p:spPr>
      </p:pic>
      <p:sp>
        <p:nvSpPr>
          <p:cNvPr id="9" name="TextBox 8">
            <a:extLst>
              <a:ext uri="{FF2B5EF4-FFF2-40B4-BE49-F238E27FC236}">
                <a16:creationId xmlns:a16="http://schemas.microsoft.com/office/drawing/2014/main" id="{849F3459-8104-6276-38A2-90EC0B7E381E}"/>
              </a:ext>
            </a:extLst>
          </p:cNvPr>
          <p:cNvSpPr txBox="1"/>
          <p:nvPr/>
        </p:nvSpPr>
        <p:spPr>
          <a:xfrm>
            <a:off x="641350" y="482600"/>
            <a:ext cx="7096815" cy="369332"/>
          </a:xfrm>
          <a:prstGeom prst="rect">
            <a:avLst/>
          </a:prstGeom>
          <a:noFill/>
        </p:spPr>
        <p:txBody>
          <a:bodyPr wrap="none" rtlCol="0">
            <a:spAutoFit/>
          </a:bodyPr>
          <a:lstStyle/>
          <a:p>
            <a:pPr algn="l"/>
            <a:r>
              <a:rPr lang="en-CA" b="0" i="0" u="none" strike="noStrike" dirty="0">
                <a:solidFill>
                  <a:srgbClr val="000000"/>
                </a:solidFill>
                <a:effectLst/>
                <a:latin typeface="Arial" panose="020B0604020202020204" pitchFamily="34" charset="0"/>
                <a:cs typeface="Arial" panose="020B0604020202020204" pitchFamily="34" charset="0"/>
              </a:rPr>
              <a:t>What is the frequency of the three main disasters over these years?</a:t>
            </a:r>
          </a:p>
        </p:txBody>
      </p:sp>
      <p:sp>
        <p:nvSpPr>
          <p:cNvPr id="2" name="Slide Number Placeholder 1">
            <a:extLst>
              <a:ext uri="{FF2B5EF4-FFF2-40B4-BE49-F238E27FC236}">
                <a16:creationId xmlns:a16="http://schemas.microsoft.com/office/drawing/2014/main" id="{35F97F57-A201-ACAA-681E-6E6F0AA2C77E}"/>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23820803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disasters&#10;&#10;Description automatically generated">
            <a:extLst>
              <a:ext uri="{FF2B5EF4-FFF2-40B4-BE49-F238E27FC236}">
                <a16:creationId xmlns:a16="http://schemas.microsoft.com/office/drawing/2014/main" id="{FA103023-D688-A0D2-C598-A70FC17AA9CC}"/>
              </a:ext>
            </a:extLst>
          </p:cNvPr>
          <p:cNvPicPr>
            <a:picLocks noChangeAspect="1"/>
          </p:cNvPicPr>
          <p:nvPr/>
        </p:nvPicPr>
        <p:blipFill>
          <a:blip r:embed="rId2"/>
          <a:stretch>
            <a:fillRect/>
          </a:stretch>
        </p:blipFill>
        <p:spPr>
          <a:xfrm>
            <a:off x="1782518" y="1463438"/>
            <a:ext cx="8199682" cy="5325134"/>
          </a:xfrm>
          <a:prstGeom prst="rect">
            <a:avLst/>
          </a:prstGeom>
        </p:spPr>
      </p:pic>
      <p:sp>
        <p:nvSpPr>
          <p:cNvPr id="15" name="TextBox 14">
            <a:extLst>
              <a:ext uri="{FF2B5EF4-FFF2-40B4-BE49-F238E27FC236}">
                <a16:creationId xmlns:a16="http://schemas.microsoft.com/office/drawing/2014/main" id="{A0D5149C-889B-C278-6414-0FADB8BFB797}"/>
              </a:ext>
            </a:extLst>
          </p:cNvPr>
          <p:cNvSpPr txBox="1"/>
          <p:nvPr/>
        </p:nvSpPr>
        <p:spPr>
          <a:xfrm>
            <a:off x="127000" y="169108"/>
            <a:ext cx="6096000" cy="523220"/>
          </a:xfrm>
          <a:prstGeom prst="rect">
            <a:avLst/>
          </a:prstGeom>
          <a:noFill/>
        </p:spPr>
        <p:txBody>
          <a:bodyPr wrap="square">
            <a:spAutoFit/>
          </a:bodyPr>
          <a:lstStyle/>
          <a:p>
            <a:r>
              <a:rPr lang="en-CA" sz="2800" b="0" i="0" dirty="0">
                <a:solidFill>
                  <a:srgbClr val="0070C0"/>
                </a:solidFill>
                <a:effectLst/>
                <a:latin typeface="Arial" panose="020B0604020202020204" pitchFamily="34" charset="0"/>
              </a:rPr>
              <a:t>Geographic Distribution:</a:t>
            </a:r>
            <a:endParaRPr lang="en-US" sz="2800" dirty="0">
              <a:solidFill>
                <a:srgbClr val="0070C0"/>
              </a:solidFill>
            </a:endParaRPr>
          </a:p>
        </p:txBody>
      </p:sp>
      <p:sp>
        <p:nvSpPr>
          <p:cNvPr id="18" name="TextBox 17">
            <a:extLst>
              <a:ext uri="{FF2B5EF4-FFF2-40B4-BE49-F238E27FC236}">
                <a16:creationId xmlns:a16="http://schemas.microsoft.com/office/drawing/2014/main" id="{F7D50F06-4125-3776-FF6D-C9841601C92B}"/>
              </a:ext>
            </a:extLst>
          </p:cNvPr>
          <p:cNvSpPr txBox="1"/>
          <p:nvPr/>
        </p:nvSpPr>
        <p:spPr>
          <a:xfrm>
            <a:off x="127000" y="817107"/>
            <a:ext cx="4306455" cy="646331"/>
          </a:xfrm>
          <a:prstGeom prst="rect">
            <a:avLst/>
          </a:prstGeom>
          <a:noFill/>
        </p:spPr>
        <p:txBody>
          <a:bodyPr wrap="square" rtlCol="0">
            <a:spAutoFit/>
          </a:bodyPr>
          <a:lstStyle/>
          <a:p>
            <a:pPr algn="ctr"/>
            <a:r>
              <a:rPr lang="en-CA" b="0" i="0" dirty="0">
                <a:effectLst/>
                <a:latin typeface="Arial" panose="020B0604020202020204" pitchFamily="34" charset="0"/>
              </a:rPr>
              <a:t>What patterns emerge when analysing the frequency of disasters by continent?</a:t>
            </a:r>
            <a:endParaRPr lang="en-US" dirty="0"/>
          </a:p>
        </p:txBody>
      </p:sp>
      <p:sp>
        <p:nvSpPr>
          <p:cNvPr id="2" name="Slide Number Placeholder 1">
            <a:extLst>
              <a:ext uri="{FF2B5EF4-FFF2-40B4-BE49-F238E27FC236}">
                <a16:creationId xmlns:a16="http://schemas.microsoft.com/office/drawing/2014/main" id="{35FE1013-3033-DDE1-E318-AAD445A2AB9D}"/>
              </a:ext>
            </a:extLst>
          </p:cNvPr>
          <p:cNvSpPr>
            <a:spLocks noGrp="1"/>
          </p:cNvSpPr>
          <p:nvPr>
            <p:ph type="sldNum" sz="quarter" idx="12"/>
          </p:nvPr>
        </p:nvSpPr>
        <p:spPr/>
        <p:txBody>
          <a:bodyPr/>
          <a:lstStyle/>
          <a:p>
            <a:fld id="{A7CD31F4-64FA-4BA0-9498-67783267A8C8}" type="slidenum">
              <a:rPr lang="en-US" smtClean="0"/>
              <a:t>8</a:t>
            </a:fld>
            <a:endParaRPr lang="en-US"/>
          </a:p>
        </p:txBody>
      </p:sp>
      <p:graphicFrame>
        <p:nvGraphicFramePr>
          <p:cNvPr id="3" name="Table 2">
            <a:extLst>
              <a:ext uri="{FF2B5EF4-FFF2-40B4-BE49-F238E27FC236}">
                <a16:creationId xmlns:a16="http://schemas.microsoft.com/office/drawing/2014/main" id="{6BDE60EF-4D37-4107-2BDA-BF4403CB27F9}"/>
              </a:ext>
            </a:extLst>
          </p:cNvPr>
          <p:cNvGraphicFramePr>
            <a:graphicFrameLocks noGrp="1"/>
          </p:cNvGraphicFramePr>
          <p:nvPr>
            <p:extLst>
              <p:ext uri="{D42A27DB-BD31-4B8C-83A1-F6EECF244321}">
                <p14:modId xmlns:p14="http://schemas.microsoft.com/office/powerpoint/2010/main" val="1268717820"/>
              </p:ext>
            </p:extLst>
          </p:nvPr>
        </p:nvGraphicFramePr>
        <p:xfrm>
          <a:off x="5158141" y="136525"/>
          <a:ext cx="6906859" cy="1594485"/>
        </p:xfrm>
        <a:graphic>
          <a:graphicData uri="http://schemas.openxmlformats.org/drawingml/2006/table">
            <a:tbl>
              <a:tblPr/>
              <a:tblGrid>
                <a:gridCol w="913238">
                  <a:extLst>
                    <a:ext uri="{9D8B030D-6E8A-4147-A177-3AD203B41FA5}">
                      <a16:colId xmlns:a16="http://schemas.microsoft.com/office/drawing/2014/main" val="386121130"/>
                    </a:ext>
                  </a:extLst>
                </a:gridCol>
                <a:gridCol w="941985">
                  <a:extLst>
                    <a:ext uri="{9D8B030D-6E8A-4147-A177-3AD203B41FA5}">
                      <a16:colId xmlns:a16="http://schemas.microsoft.com/office/drawing/2014/main" val="3136956348"/>
                    </a:ext>
                  </a:extLst>
                </a:gridCol>
                <a:gridCol w="827588">
                  <a:extLst>
                    <a:ext uri="{9D8B030D-6E8A-4147-A177-3AD203B41FA5}">
                      <a16:colId xmlns:a16="http://schemas.microsoft.com/office/drawing/2014/main" val="2266892657"/>
                    </a:ext>
                  </a:extLst>
                </a:gridCol>
                <a:gridCol w="913201">
                  <a:extLst>
                    <a:ext uri="{9D8B030D-6E8A-4147-A177-3AD203B41FA5}">
                      <a16:colId xmlns:a16="http://schemas.microsoft.com/office/drawing/2014/main" val="3790528826"/>
                    </a:ext>
                  </a:extLst>
                </a:gridCol>
                <a:gridCol w="913201">
                  <a:extLst>
                    <a:ext uri="{9D8B030D-6E8A-4147-A177-3AD203B41FA5}">
                      <a16:colId xmlns:a16="http://schemas.microsoft.com/office/drawing/2014/main" val="1514748165"/>
                    </a:ext>
                  </a:extLst>
                </a:gridCol>
                <a:gridCol w="1173192">
                  <a:extLst>
                    <a:ext uri="{9D8B030D-6E8A-4147-A177-3AD203B41FA5}">
                      <a16:colId xmlns:a16="http://schemas.microsoft.com/office/drawing/2014/main" val="469624665"/>
                    </a:ext>
                  </a:extLst>
                </a:gridCol>
                <a:gridCol w="1224454">
                  <a:extLst>
                    <a:ext uri="{9D8B030D-6E8A-4147-A177-3AD203B41FA5}">
                      <a16:colId xmlns:a16="http://schemas.microsoft.com/office/drawing/2014/main" val="3732889257"/>
                    </a:ext>
                  </a:extLst>
                </a:gridCol>
              </a:tblGrid>
              <a:tr h="203200">
                <a:tc>
                  <a:txBody>
                    <a:bodyPr/>
                    <a:lstStyle/>
                    <a:p>
                      <a:pPr algn="ctr" fontAlgn="ctr"/>
                      <a:endParaRPr lang="en-CA"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a:t>
                      </a:r>
                    </a:p>
                    <a:p>
                      <a:pPr algn="ctr" fontAlgn="ctr"/>
                      <a:r>
                        <a:rPr lang="en-CA" sz="1200" b="0" i="0" u="none" strike="noStrike" dirty="0">
                          <a:solidFill>
                            <a:srgbClr val="000000"/>
                          </a:solidFill>
                          <a:effectLst/>
                          <a:latin typeface="Aptos Narrow" panose="020B0004020202020204" pitchFamily="34" charset="0"/>
                        </a:rPr>
                        <a:t>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70419121"/>
                  </a:ext>
                </a:extLst>
              </a:tr>
              <a:tr h="203200">
                <a:tc>
                  <a:txBody>
                    <a:bodyPr/>
                    <a:lstStyle/>
                    <a:p>
                      <a:pPr algn="ctr" fontAlgn="ctr"/>
                      <a:endParaRPr lang="en-CA"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22274021"/>
                  </a:ext>
                </a:extLst>
              </a:tr>
              <a:tr h="203200">
                <a:tc>
                  <a:txBody>
                    <a:bodyPr/>
                    <a:lstStyle/>
                    <a:p>
                      <a:pPr algn="ctr" fontAlgn="ctr"/>
                      <a:r>
                        <a:rPr lang="en-CA" sz="1200" b="0" i="0" u="none" strike="noStrike">
                          <a:solidFill>
                            <a:srgbClr val="000000"/>
                          </a:solidFill>
                          <a:effectLst/>
                          <a:latin typeface="Aptos Narrow" panose="020B0004020202020204" pitchFamily="34" charset="0"/>
                        </a:rPr>
                        <a:t>Africa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478.9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249568.7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5141.0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125483.9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13561.0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96368489"/>
                  </a:ext>
                </a:extLst>
              </a:tr>
              <a:tr h="203200">
                <a:tc>
                  <a:txBody>
                    <a:bodyPr/>
                    <a:lstStyle/>
                    <a:p>
                      <a:pPr algn="ctr" fontAlgn="ctr"/>
                      <a:r>
                        <a:rPr lang="en-CA" sz="1200" b="0" i="0" u="none" strike="noStrike">
                          <a:solidFill>
                            <a:srgbClr val="000000"/>
                          </a:solidFill>
                          <a:effectLst/>
                          <a:latin typeface="Aptos Narrow" panose="020B0004020202020204" pitchFamily="34" charset="0"/>
                        </a:rPr>
                        <a:t>Americas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232.8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173262.8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4417.5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1152306.3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36371599"/>
                  </a:ext>
                </a:extLst>
              </a:tr>
              <a:tr h="203200">
                <a:tc>
                  <a:txBody>
                    <a:bodyPr/>
                    <a:lstStyle/>
                    <a:p>
                      <a:pPr algn="ctr" fontAlgn="ctr"/>
                      <a:r>
                        <a:rPr lang="en-CA" sz="1200" b="0" i="0" u="none" strike="noStrike">
                          <a:solidFill>
                            <a:srgbClr val="000000"/>
                          </a:solidFill>
                          <a:effectLst/>
                          <a:latin typeface="Aptos Narrow" panose="020B0004020202020204" pitchFamily="34" charset="0"/>
                        </a:rPr>
                        <a:t>Asia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439.3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1490445.6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13909.0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759251.5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53100.0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8033406"/>
                  </a:ext>
                </a:extLst>
              </a:tr>
              <a:tr h="203200">
                <a:tc>
                  <a:txBody>
                    <a:bodyPr/>
                    <a:lstStyle/>
                    <a:p>
                      <a:pPr algn="ctr" fontAlgn="ctr"/>
                      <a:r>
                        <a:rPr lang="en-CA" sz="1200" b="0" i="0" u="none" strike="noStrike">
                          <a:solidFill>
                            <a:srgbClr val="000000"/>
                          </a:solidFill>
                          <a:effectLst/>
                          <a:latin typeface="Aptos Narrow" panose="020B0004020202020204" pitchFamily="34" charset="0"/>
                        </a:rPr>
                        <a:t>Europe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186.9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43509.1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563641.0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17099564"/>
                  </a:ext>
                </a:extLst>
              </a:tr>
              <a:tr h="203200">
                <a:tc>
                  <a:txBody>
                    <a:bodyPr/>
                    <a:lstStyle/>
                    <a:p>
                      <a:pPr algn="ctr" fontAlgn="ctr"/>
                      <a:r>
                        <a:rPr lang="en-CA" sz="1200" b="0" i="0" u="none" strike="noStrike">
                          <a:solidFill>
                            <a:srgbClr val="000000"/>
                          </a:solidFill>
                          <a:effectLst/>
                          <a:latin typeface="Aptos Narrow" panose="020B0004020202020204" pitchFamily="34" charset="0"/>
                        </a:rPr>
                        <a:t>Oceania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56829.7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319810.1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39427.0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20581484"/>
                  </a:ext>
                </a:extLst>
              </a:tr>
            </a:tbl>
          </a:graphicData>
        </a:graphic>
      </p:graphicFrame>
    </p:spTree>
    <p:extLst>
      <p:ext uri="{BB962C8B-B14F-4D97-AF65-F5344CB8AC3E}">
        <p14:creationId xmlns:p14="http://schemas.microsoft.com/office/powerpoint/2010/main" val="42652451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E1F025-8B43-F0FD-1522-E36A29CDEB68}"/>
              </a:ext>
            </a:extLst>
          </p:cNvPr>
          <p:cNvSpPr txBox="1"/>
          <p:nvPr/>
        </p:nvSpPr>
        <p:spPr>
          <a:xfrm>
            <a:off x="610670" y="356435"/>
            <a:ext cx="10325100" cy="369332"/>
          </a:xfrm>
          <a:prstGeom prst="rect">
            <a:avLst/>
          </a:prstGeom>
          <a:noFill/>
        </p:spPr>
        <p:txBody>
          <a:bodyPr wrap="square" rtlCol="0">
            <a:spAutoFit/>
          </a:bodyPr>
          <a:lstStyle/>
          <a:p>
            <a:r>
              <a:rPr lang="en-CA" b="0" i="0" dirty="0">
                <a:effectLst/>
                <a:latin typeface="Arial" panose="020B0604020202020204" pitchFamily="34" charset="0"/>
              </a:rPr>
              <a:t>Which regions and countries have been most affected by natural disasters?</a:t>
            </a:r>
            <a:endParaRPr lang="en-US" dirty="0"/>
          </a:p>
        </p:txBody>
      </p:sp>
      <p:pic>
        <p:nvPicPr>
          <p:cNvPr id="3" name="Picture 2" descr="A map of the world with many colored circles&#10;&#10;Description automatically generated">
            <a:extLst>
              <a:ext uri="{FF2B5EF4-FFF2-40B4-BE49-F238E27FC236}">
                <a16:creationId xmlns:a16="http://schemas.microsoft.com/office/drawing/2014/main" id="{20DCE997-29C7-E4DA-27B4-C004B1BEE1E9}"/>
              </a:ext>
            </a:extLst>
          </p:cNvPr>
          <p:cNvPicPr>
            <a:picLocks noChangeAspect="1"/>
          </p:cNvPicPr>
          <p:nvPr/>
        </p:nvPicPr>
        <p:blipFill rotWithShape="1">
          <a:blip r:embed="rId3"/>
          <a:srcRect r="3653"/>
          <a:stretch/>
        </p:blipFill>
        <p:spPr>
          <a:xfrm>
            <a:off x="105009" y="1022904"/>
            <a:ext cx="11981982" cy="5835096"/>
          </a:xfrm>
          <a:prstGeom prst="rect">
            <a:avLst/>
          </a:prstGeom>
        </p:spPr>
      </p:pic>
      <p:sp>
        <p:nvSpPr>
          <p:cNvPr id="4" name="Slide Number Placeholder 3">
            <a:extLst>
              <a:ext uri="{FF2B5EF4-FFF2-40B4-BE49-F238E27FC236}">
                <a16:creationId xmlns:a16="http://schemas.microsoft.com/office/drawing/2014/main" id="{157EF13E-968C-ADCF-9BB9-E7E9FA1771D7}"/>
              </a:ext>
            </a:extLst>
          </p:cNvPr>
          <p:cNvSpPr>
            <a:spLocks noGrp="1"/>
          </p:cNvSpPr>
          <p:nvPr>
            <p:ph type="sldNum" sz="quarter" idx="12"/>
          </p:nvPr>
        </p:nvSpPr>
        <p:spPr/>
        <p:txBody>
          <a:bodyPr/>
          <a:lstStyle/>
          <a:p>
            <a:fld id="{A7CD31F4-64FA-4BA0-9498-67783267A8C8}" type="slidenum">
              <a:rPr lang="en-US" smtClean="0"/>
              <a:t>9</a:t>
            </a:fld>
            <a:endParaRPr lang="en-US"/>
          </a:p>
        </p:txBody>
      </p:sp>
      <p:sp>
        <p:nvSpPr>
          <p:cNvPr id="6" name="TextBox 5">
            <a:hlinkClick r:id="rId4"/>
            <a:extLst>
              <a:ext uri="{FF2B5EF4-FFF2-40B4-BE49-F238E27FC236}">
                <a16:creationId xmlns:a16="http://schemas.microsoft.com/office/drawing/2014/main" id="{37856AE1-6EEB-427D-D85D-5283DFEE9842}"/>
              </a:ext>
            </a:extLst>
          </p:cNvPr>
          <p:cNvSpPr txBox="1"/>
          <p:nvPr/>
        </p:nvSpPr>
        <p:spPr>
          <a:xfrm>
            <a:off x="11353800" y="171769"/>
            <a:ext cx="409086" cy="369332"/>
          </a:xfrm>
          <a:prstGeom prst="rect">
            <a:avLst/>
          </a:prstGeom>
          <a:solidFill>
            <a:schemeClr val="accent1">
              <a:lumMod val="40000"/>
              <a:lumOff val="60000"/>
            </a:schemeClr>
          </a:solidFill>
        </p:spPr>
        <p:txBody>
          <a:bodyPr wrap="none" rtlCol="0">
            <a:spAutoFit/>
          </a:bodyPr>
          <a:lstStyle/>
          <a:p>
            <a:r>
              <a:rPr lang="en-US" dirty="0"/>
              <a:t>Map</a:t>
            </a:r>
          </a:p>
        </p:txBody>
      </p:sp>
    </p:spTree>
    <p:extLst>
      <p:ext uri="{BB962C8B-B14F-4D97-AF65-F5344CB8AC3E}">
        <p14:creationId xmlns:p14="http://schemas.microsoft.com/office/powerpoint/2010/main" val="22066277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SketchyVTI">
  <a:themeElements>
    <a:clrScheme name="AnalogousFromLightSeed_2SEEDS">
      <a:dk1>
        <a:srgbClr val="000000"/>
      </a:dk1>
      <a:lt1>
        <a:srgbClr val="FFFFFF"/>
      </a:lt1>
      <a:dk2>
        <a:srgbClr val="243441"/>
      </a:dk2>
      <a:lt2>
        <a:srgbClr val="E8E6E2"/>
      </a:lt2>
      <a:accent1>
        <a:srgbClr val="7F97BA"/>
      </a:accent1>
      <a:accent2>
        <a:srgbClr val="7CA9B2"/>
      </a:accent2>
      <a:accent3>
        <a:srgbClr val="9696C6"/>
      </a:accent3>
      <a:accent4>
        <a:srgbClr val="BA877F"/>
      </a:accent4>
      <a:accent5>
        <a:srgbClr val="BA9F7F"/>
      </a:accent5>
      <a:accent6>
        <a:srgbClr val="A8A673"/>
      </a:accent6>
      <a:hlink>
        <a:srgbClr val="977F5C"/>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551</TotalTime>
  <Words>868</Words>
  <Application>Microsoft Macintosh PowerPoint</Application>
  <PresentationFormat>Widescreen</PresentationFormat>
  <Paragraphs>284</Paragraphs>
  <Slides>16</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-apple-system</vt:lpstr>
      <vt:lpstr>-webkit-standard</vt:lpstr>
      <vt:lpstr>Aptos</vt:lpstr>
      <vt:lpstr>Aptos Display</vt:lpstr>
      <vt:lpstr>Aptos Narrow</vt:lpstr>
      <vt:lpstr>Arial</vt:lpstr>
      <vt:lpstr>Arial Narrow</vt:lpstr>
      <vt:lpstr>Helvetica</vt:lpstr>
      <vt:lpstr>Helvetica Neue</vt:lpstr>
      <vt:lpstr>The Hand Bold</vt:lpstr>
      <vt:lpstr>The Serif Hand Black</vt:lpstr>
      <vt:lpstr>Wingdings</vt:lpstr>
      <vt:lpstr>SketchyVTI</vt:lpstr>
      <vt:lpstr>Office Theme</vt:lpstr>
      <vt:lpstr>ALL DISASTERS 1970-2021</vt:lpstr>
      <vt:lpstr>Introduction</vt:lpstr>
      <vt:lpstr>DISASTERS 1970-2021</vt:lpstr>
      <vt:lpstr>Trend Analysis:</vt:lpstr>
      <vt:lpstr>PowerPoint Presentation</vt:lpstr>
      <vt:lpstr>What are the three most frequent disasters over these years?</vt:lpstr>
      <vt:lpstr>PowerPoint Presentation</vt:lpstr>
      <vt:lpstr>PowerPoint Presentation</vt:lpstr>
      <vt:lpstr>PowerPoint Presentation</vt:lpstr>
      <vt:lpstr>PowerPoint Presentation</vt:lpstr>
      <vt:lpstr>PowerPoint Presentation</vt:lpstr>
      <vt:lpstr>Economic Impact</vt:lpstr>
      <vt:lpstr>Correlation Between Total Deaths     and Total Damages</vt:lpstr>
      <vt:lpstr>Conclusion</vt:lpstr>
      <vt:lpstr>Future…</vt:lpstr>
      <vt:lpstr>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homajo@student.ubc.ca</dc:creator>
  <cp:lastModifiedBy>homajo@student.ubc.ca</cp:lastModifiedBy>
  <cp:revision>29</cp:revision>
  <dcterms:created xsi:type="dcterms:W3CDTF">2024-08-08T01:08:45Z</dcterms:created>
  <dcterms:modified xsi:type="dcterms:W3CDTF">2024-08-09T01:37:10Z</dcterms:modified>
</cp:coreProperties>
</file>